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96" r:id="rId3"/>
    <p:sldId id="341" r:id="rId4"/>
    <p:sldId id="340" r:id="rId5"/>
    <p:sldId id="339" r:id="rId6"/>
    <p:sldId id="338" r:id="rId7"/>
    <p:sldId id="311" r:id="rId8"/>
    <p:sldId id="310" r:id="rId9"/>
    <p:sldId id="313" r:id="rId10"/>
    <p:sldId id="314" r:id="rId11"/>
    <p:sldId id="312" r:id="rId12"/>
    <p:sldId id="316" r:id="rId13"/>
    <p:sldId id="320" r:id="rId14"/>
    <p:sldId id="317" r:id="rId15"/>
    <p:sldId id="318" r:id="rId16"/>
    <p:sldId id="319" r:id="rId17"/>
    <p:sldId id="321" r:id="rId18"/>
    <p:sldId id="322" r:id="rId19"/>
    <p:sldId id="335" r:id="rId20"/>
    <p:sldId id="342" r:id="rId21"/>
    <p:sldId id="343" r:id="rId22"/>
    <p:sldId id="344" r:id="rId23"/>
    <p:sldId id="346" r:id="rId24"/>
    <p:sldId id="347" r:id="rId25"/>
    <p:sldId id="348" r:id="rId26"/>
    <p:sldId id="349" r:id="rId27"/>
    <p:sldId id="350" r:id="rId28"/>
    <p:sldId id="351" r:id="rId29"/>
    <p:sldId id="352" r:id="rId30"/>
    <p:sldId id="353"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56"/>
    <a:srgbClr val="51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9837" autoAdjust="0"/>
  </p:normalViewPr>
  <p:slideViewPr>
    <p:cSldViewPr>
      <p:cViewPr varScale="1">
        <p:scale>
          <a:sx n="78" d="100"/>
          <a:sy n="78" d="100"/>
        </p:scale>
        <p:origin x="8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4B85A-5E86-48D8-8A3A-30DE32331C0B}" type="datetimeFigureOut">
              <a:rPr lang="en-US" smtClean="0"/>
              <a:pPr/>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67FF7-658F-4C45-8DC0-275452D8AB53}" type="slidenum">
              <a:rPr lang="en-US" smtClean="0"/>
              <a:pPr/>
              <a:t>‹#›</a:t>
            </a:fld>
            <a:endParaRPr lang="en-US"/>
          </a:p>
        </p:txBody>
      </p:sp>
    </p:spTree>
    <p:extLst>
      <p:ext uri="{BB962C8B-B14F-4D97-AF65-F5344CB8AC3E}">
        <p14:creationId xmlns:p14="http://schemas.microsoft.com/office/powerpoint/2010/main" val="111268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Prof </a:t>
            </a:r>
            <a:r>
              <a:rPr lang="en-US" dirty="0" err="1"/>
              <a:t>Simonovic</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2</a:t>
            </a:fld>
            <a:endParaRPr lang="en-US"/>
          </a:p>
        </p:txBody>
      </p:sp>
    </p:spTree>
    <p:extLst>
      <p:ext uri="{BB962C8B-B14F-4D97-AF65-F5344CB8AC3E}">
        <p14:creationId xmlns:p14="http://schemas.microsoft.com/office/powerpoint/2010/main" val="269111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This characteristic ties into the some of the models we will be going through including the Eros </a:t>
            </a:r>
            <a:r>
              <a:rPr lang="en-CA" sz="1200" kern="1200" dirty="0" err="1">
                <a:solidFill>
                  <a:schemeClr val="tx1"/>
                </a:solidFill>
                <a:effectLst/>
                <a:latin typeface="+mn-lt"/>
                <a:ea typeface="+mn-ea"/>
                <a:cs typeface="+mn-cs"/>
              </a:rPr>
              <a:t>Renyi</a:t>
            </a:r>
            <a:r>
              <a:rPr lang="en-CA" sz="1200" kern="1200" dirty="0">
                <a:solidFill>
                  <a:schemeClr val="tx1"/>
                </a:solidFill>
                <a:effectLst/>
                <a:latin typeface="+mn-lt"/>
                <a:ea typeface="+mn-ea"/>
                <a:cs typeface="+mn-cs"/>
              </a:rPr>
              <a:t> model, Callaway Model and Price’s model.</a:t>
            </a:r>
          </a:p>
          <a:p>
            <a:r>
              <a:rPr lang="en-CA" sz="1200" kern="1200" dirty="0">
                <a:solidFill>
                  <a:schemeClr val="tx1"/>
                </a:solidFill>
                <a:effectLst/>
                <a:latin typeface="+mn-lt"/>
                <a:ea typeface="+mn-ea"/>
                <a:cs typeface="+mn-cs"/>
              </a:rPr>
              <a:t>The </a:t>
            </a:r>
            <a:r>
              <a:rPr lang="en-CA" sz="1200" kern="1200" dirty="0" err="1">
                <a:solidFill>
                  <a:schemeClr val="tx1"/>
                </a:solidFill>
                <a:effectLst/>
                <a:latin typeface="+mn-lt"/>
                <a:ea typeface="+mn-ea"/>
                <a:cs typeface="+mn-cs"/>
              </a:rPr>
              <a:t>Erdos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Renyi</a:t>
            </a:r>
            <a:r>
              <a:rPr lang="en-CA" sz="1200" kern="1200" dirty="0">
                <a:solidFill>
                  <a:schemeClr val="tx1"/>
                </a:solidFill>
                <a:effectLst/>
                <a:latin typeface="+mn-lt"/>
                <a:ea typeface="+mn-ea"/>
                <a:cs typeface="+mn-cs"/>
              </a:rPr>
              <a:t> model creates a network by first obtaining an input regarding the number of nodes to begin with and a probability P of connection. Once that is established, the edges are then added randomly. It is one of the oldest models and has historically been used before the popularity of network theory. This type of network creates</a:t>
            </a:r>
            <a:r>
              <a:rPr lang="en-CA" sz="1200" kern="1200" baseline="0" dirty="0">
                <a:solidFill>
                  <a:schemeClr val="tx1"/>
                </a:solidFill>
                <a:effectLst/>
                <a:latin typeface="+mn-lt"/>
                <a:ea typeface="+mn-ea"/>
                <a:cs typeface="+mn-cs"/>
              </a:rPr>
              <a:t> a Poisson type of </a:t>
            </a:r>
            <a:r>
              <a:rPr lang="en-CA" sz="1200" kern="1200" baseline="0">
                <a:solidFill>
                  <a:schemeClr val="tx1"/>
                </a:solidFill>
                <a:effectLst/>
                <a:latin typeface="+mn-lt"/>
                <a:ea typeface="+mn-ea"/>
                <a:cs typeface="+mn-cs"/>
              </a:rPr>
              <a:t>edge distribution.</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11</a:t>
            </a:fld>
            <a:endParaRPr lang="en-US"/>
          </a:p>
        </p:txBody>
      </p:sp>
    </p:spTree>
    <p:extLst>
      <p:ext uri="{BB962C8B-B14F-4D97-AF65-F5344CB8AC3E}">
        <p14:creationId xmlns:p14="http://schemas.microsoft.com/office/powerpoint/2010/main" val="11279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I found this model through literature review. The model was originally used to capture the network growth of internet websites. The issue that many models have is that the edges are added alongside the node it came with. Thus, it creates a connected network all the times. In website connections, not all websites are connected to each other. I mean that they can be in separate components entirely. Yet, in the near or distant future, there is a chance that they can be connected and a pathway could form. Before then, it is entirely possible both separate components can grow or stagnate independently. </a:t>
            </a:r>
          </a:p>
          <a:p>
            <a:r>
              <a:rPr lang="en-CA" sz="1200" kern="1200" dirty="0">
                <a:solidFill>
                  <a:schemeClr val="tx1"/>
                </a:solidFill>
                <a:effectLst/>
                <a:latin typeface="+mn-lt"/>
                <a:ea typeface="+mn-ea"/>
                <a:cs typeface="+mn-cs"/>
              </a:rPr>
              <a:t>This model solves this issue by creating an algorithm that inserts nodes and then the edges are inserted at random somewhere between any two nodes in the existing network. By doing so, the older nodes have a tendency to have more edges than younger nodes. In terms of degree distribution, this creates an exponential relationship type distribution – which is close but not the same as scale free networks.</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12</a:t>
            </a:fld>
            <a:endParaRPr lang="en-US"/>
          </a:p>
        </p:txBody>
      </p:sp>
    </p:spTree>
    <p:extLst>
      <p:ext uri="{BB962C8B-B14F-4D97-AF65-F5344CB8AC3E}">
        <p14:creationId xmlns:p14="http://schemas.microsoft.com/office/powerpoint/2010/main" val="416724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In another piece of literature, it was shown that the electrical network in Southern California had this of degree distribution. As the Callaway model creates a model with a similar key property of key infrastructure, it can be assumed that the model is a closer fit than Random network model and even a model that creates a scale-free characteristic. </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13</a:t>
            </a:fld>
            <a:endParaRPr lang="en-US"/>
          </a:p>
        </p:txBody>
      </p:sp>
    </p:spTree>
    <p:extLst>
      <p:ext uri="{BB962C8B-B14F-4D97-AF65-F5344CB8AC3E}">
        <p14:creationId xmlns:p14="http://schemas.microsoft.com/office/powerpoint/2010/main" val="141842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This is a very old model, but it does capture an important property of the infrastructure network of interests. The property that it captures is the undirected </a:t>
            </a:r>
            <a:r>
              <a:rPr lang="en-CA" sz="1200" kern="1200" dirty="0" err="1">
                <a:solidFill>
                  <a:schemeClr val="tx1"/>
                </a:solidFill>
                <a:effectLst/>
                <a:latin typeface="+mn-lt"/>
                <a:ea typeface="+mn-ea"/>
                <a:cs typeface="+mn-cs"/>
              </a:rPr>
              <a:t>vs</a:t>
            </a:r>
            <a:r>
              <a:rPr lang="en-CA" sz="1200" kern="1200" dirty="0">
                <a:solidFill>
                  <a:schemeClr val="tx1"/>
                </a:solidFill>
                <a:effectLst/>
                <a:latin typeface="+mn-lt"/>
                <a:ea typeface="+mn-ea"/>
                <a:cs typeface="+mn-cs"/>
              </a:rPr>
              <a:t> direct nature of edges. Previously, and in the models before, it was assumed that edges were a two way connection such that flow could occur from either side. If this is true for the entire network, it is termed as a undirected graph or network. However, in some infrastructures such as water pipe networks, the flow does have a direction and needs to be captured in the model. These networks are termed as directed graphs or networks.</a:t>
            </a:r>
          </a:p>
          <a:p>
            <a:r>
              <a:rPr lang="en-CA" sz="1200" kern="1200" dirty="0">
                <a:solidFill>
                  <a:schemeClr val="tx1"/>
                </a:solidFill>
                <a:effectLst/>
                <a:latin typeface="+mn-lt"/>
                <a:ea typeface="+mn-ea"/>
                <a:cs typeface="+mn-cs"/>
              </a:rPr>
              <a:t>Price’s model does have directed property. The original network of interest to Price’s model was the citation networks of scientific papers. In the study, it showed that an edge going to a node represented the in-degree; the physical meaning being it was cited by another paper. The edges leaving a network represented a journal paper citing another paper and is termed out-degree. Adding a directed characteristic into network models does make a significantly more complex as I am finding out first hand when understanding the algorithms. I am currently still in the progress of learning this one.</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14</a:t>
            </a:fld>
            <a:endParaRPr lang="en-US"/>
          </a:p>
        </p:txBody>
      </p:sp>
    </p:spTree>
    <p:extLst>
      <p:ext uri="{BB962C8B-B14F-4D97-AF65-F5344CB8AC3E}">
        <p14:creationId xmlns:p14="http://schemas.microsoft.com/office/powerpoint/2010/main" val="39933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Moving on, we have the second step of the plan. This step entails running a disaster scenario and comparing recovery strategies. The user input is still to be determined at this point. </a:t>
            </a:r>
            <a:r>
              <a:rPr lang="en-CA" sz="1200" kern="1200" dirty="0" err="1">
                <a:solidFill>
                  <a:schemeClr val="tx1"/>
                </a:solidFill>
                <a:effectLst/>
                <a:latin typeface="+mn-lt"/>
                <a:ea typeface="+mn-ea"/>
                <a:cs typeface="+mn-cs"/>
              </a:rPr>
              <a:t>Jingjing’s</a:t>
            </a:r>
            <a:r>
              <a:rPr lang="en-CA" sz="1200" kern="1200" dirty="0">
                <a:solidFill>
                  <a:schemeClr val="tx1"/>
                </a:solidFill>
                <a:effectLst/>
                <a:latin typeface="+mn-lt"/>
                <a:ea typeface="+mn-ea"/>
                <a:cs typeface="+mn-cs"/>
              </a:rPr>
              <a:t> current code requires specific input on the edges and nodes to be removed initially. It also required direct input on which nodes and edges would be recovered at each time step. </a:t>
            </a:r>
          </a:p>
          <a:p>
            <a:r>
              <a:rPr lang="en-CA" sz="1200" kern="1200" dirty="0">
                <a:solidFill>
                  <a:schemeClr val="tx1"/>
                </a:solidFill>
                <a:effectLst/>
                <a:latin typeface="+mn-lt"/>
                <a:ea typeface="+mn-ea"/>
                <a:cs typeface="+mn-cs"/>
              </a:rPr>
              <a:t>Similarly, in the tool we expect to allow the users to input the nodes and edges that would be originally affected. We would then let the code perform its algorithm and determine which additional nodes/edges would be affected at future </a:t>
            </a:r>
            <a:r>
              <a:rPr lang="en-CA" sz="1200" kern="1200" dirty="0" err="1">
                <a:solidFill>
                  <a:schemeClr val="tx1"/>
                </a:solidFill>
                <a:effectLst/>
                <a:latin typeface="+mn-lt"/>
                <a:ea typeface="+mn-ea"/>
                <a:cs typeface="+mn-cs"/>
              </a:rPr>
              <a:t>timesteps</a:t>
            </a:r>
            <a:r>
              <a:rPr lang="en-CA" sz="1200" kern="1200" dirty="0">
                <a:solidFill>
                  <a:schemeClr val="tx1"/>
                </a:solidFill>
                <a:effectLst/>
                <a:latin typeface="+mn-lt"/>
                <a:ea typeface="+mn-ea"/>
                <a:cs typeface="+mn-cs"/>
              </a:rPr>
              <a:t>. The same principle would apply to the 5 recovery strategies that </a:t>
            </a:r>
            <a:r>
              <a:rPr lang="en-CA" sz="1200" kern="1200" dirty="0" err="1">
                <a:solidFill>
                  <a:schemeClr val="tx1"/>
                </a:solidFill>
                <a:effectLst/>
                <a:latin typeface="+mn-lt"/>
                <a:ea typeface="+mn-ea"/>
                <a:cs typeface="+mn-cs"/>
              </a:rPr>
              <a:t>Jingjing</a:t>
            </a:r>
            <a:r>
              <a:rPr lang="en-CA" sz="1200" kern="1200" dirty="0">
                <a:solidFill>
                  <a:schemeClr val="tx1"/>
                </a:solidFill>
                <a:effectLst/>
                <a:latin typeface="+mn-lt"/>
                <a:ea typeface="+mn-ea"/>
                <a:cs typeface="+mn-cs"/>
              </a:rPr>
              <a:t> had identified. Examples include repairing the first items that lost its function, repairing the most optimized method for a specific network layer, and repairing the most optimized way when looking at the overall infrastructure network layers. Regarding the recovery strategies, we plan to explore further strategies along with allowing users to create their own recovery strategies as well.</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15</a:t>
            </a:fld>
            <a:endParaRPr lang="en-US"/>
          </a:p>
        </p:txBody>
      </p:sp>
    </p:spTree>
    <p:extLst>
      <p:ext uri="{BB962C8B-B14F-4D97-AF65-F5344CB8AC3E}">
        <p14:creationId xmlns:p14="http://schemas.microsoft.com/office/powerpoint/2010/main" val="33705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At this point of the presentation, I want to introduce the concept of the Small World Phenomenon as it relates to network theory. The Small World Phenomenon is an observation that nodes have a smaller average pathway between any two than expected. Consider the following 2 diagrams. Both of these have the same number of nodes and edges. The one on the left has a uniform distribution and while the one on the right has a few connections rewired. However, there is a difference in their average path length. The average path length is network property. A path is defined as the shortest distance between any two nodes. If you repeated this process for all nodal combinations in the network and calculate the average, that would get you the average path length. Just looking at the picture on the left, you can see it would take awhile for one node to reach a node on the opposite side. However, by rewiring a few edges, shortcuts can emerge, hence allowing travel in shorter amount of steps.</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16</a:t>
            </a:fld>
            <a:endParaRPr lang="en-US"/>
          </a:p>
        </p:txBody>
      </p:sp>
    </p:spTree>
    <p:extLst>
      <p:ext uri="{BB962C8B-B14F-4D97-AF65-F5344CB8AC3E}">
        <p14:creationId xmlns:p14="http://schemas.microsoft.com/office/powerpoint/2010/main" val="254915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This concept is relevant to failure propagation and recovery design. Many real life networks, including infrastructure networks have this small-world property because of its benefits in efficiency and dealing with environmental constraints, such as financial or space constraints. However, this makes it easy for failure to cascade throughout the network. A conceptual analogy can be made with the spread of diseases where sickness can be transferred from one person to the next given their proximity. We have seen this occur during the blackout of 2003 in Ontario and the </a:t>
            </a:r>
            <a:r>
              <a:rPr lang="en-CA" sz="1200" kern="1200" dirty="0" err="1">
                <a:solidFill>
                  <a:schemeClr val="tx1"/>
                </a:solidFill>
                <a:effectLst/>
                <a:latin typeface="+mn-lt"/>
                <a:ea typeface="+mn-ea"/>
                <a:cs typeface="+mn-cs"/>
              </a:rPr>
              <a:t>northeastern</a:t>
            </a:r>
            <a:r>
              <a:rPr lang="en-CA" sz="1200" kern="1200" dirty="0">
                <a:solidFill>
                  <a:schemeClr val="tx1"/>
                </a:solidFill>
                <a:effectLst/>
                <a:latin typeface="+mn-lt"/>
                <a:ea typeface="+mn-ea"/>
                <a:cs typeface="+mn-cs"/>
              </a:rPr>
              <a:t> part of the US. </a:t>
            </a:r>
          </a:p>
          <a:p>
            <a:r>
              <a:rPr lang="en-CA" sz="1200" kern="1200" dirty="0">
                <a:solidFill>
                  <a:schemeClr val="tx1"/>
                </a:solidFill>
                <a:effectLst/>
                <a:latin typeface="+mn-lt"/>
                <a:ea typeface="+mn-ea"/>
                <a:cs typeface="+mn-cs"/>
              </a:rPr>
              <a:t>However, the opposite effect can also be true. Similar to the disease example, if you were to immunize the population, even a certain amount of the population, the spread of diseases declines. This brings us to one of the features we hope this tool may provide on top of comparing the resiliency of recovery strategies, which include suggestions to remodel the network structure to make it more resilient. As an adage goes, what does not help a system can harm the system. The placement of a specific node or edge can make the system less resilient, which we aim to identify and suggests alternative designs.  </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17</a:t>
            </a:fld>
            <a:endParaRPr lang="en-US"/>
          </a:p>
        </p:txBody>
      </p:sp>
    </p:spTree>
    <p:extLst>
      <p:ext uri="{BB962C8B-B14F-4D97-AF65-F5344CB8AC3E}">
        <p14:creationId xmlns:p14="http://schemas.microsoft.com/office/powerpoint/2010/main" val="297688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This step is dedicated to the calculation of resilience. Much of the calculations are expected to remain same. This includes treating the resilience value as the area under the curve and allowing the value to update dynamically through the time-steps. Some adjustments may be required when implementing this in real life. </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18</a:t>
            </a:fld>
            <a:endParaRPr lang="en-US"/>
          </a:p>
        </p:txBody>
      </p:sp>
    </p:spTree>
    <p:extLst>
      <p:ext uri="{BB962C8B-B14F-4D97-AF65-F5344CB8AC3E}">
        <p14:creationId xmlns:p14="http://schemas.microsoft.com/office/powerpoint/2010/main" val="314857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The final step encompasses creating function within the tool to perform multi-objective analysis, where one of the objectives would be to maximize the resilience in the system. Another objective might be to minimize the cost. As with any multi-optimization problem, the ideal solution is typically located in the infeasible region. However, one can obtain a solution set that is non-dominated, that is a solution set where no improvements can occur without giving up value from another objective. At that point, one can obtain a best compromise solution if given the preferences from the user.</a:t>
            </a:r>
          </a:p>
          <a:p>
            <a:r>
              <a:rPr lang="en-CA" sz="1200" kern="1200" dirty="0">
                <a:solidFill>
                  <a:schemeClr val="tx1"/>
                </a:solidFill>
                <a:effectLst/>
                <a:latin typeface="+mn-lt"/>
                <a:ea typeface="+mn-ea"/>
                <a:cs typeface="+mn-cs"/>
              </a:rPr>
              <a:t>I will now pass it on to Andre to inform you of the tool’s features and how the tool can be developed. </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9768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0074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Previously, we were puzzled that despite natural disasters of similar magnitude and duration, they can end up with considerably different costs. The research undertaken tries to address this issue with the concepts of network theory combined with the resilience concept. Previously, we saw that while risk and vulnerably can be useful in characterizing the potential damage of infrastructure, it is insufficient due to the increasing complexity infrastructure connections. Here, we build off of the work that Professor </a:t>
            </a:r>
            <a:r>
              <a:rPr lang="en-CA" sz="1200" kern="1200" dirty="0" err="1">
                <a:solidFill>
                  <a:schemeClr val="tx1"/>
                </a:solidFill>
                <a:effectLst/>
                <a:latin typeface="+mn-lt"/>
                <a:ea typeface="+mn-ea"/>
                <a:cs typeface="+mn-cs"/>
              </a:rPr>
              <a:t>Simonovic</a:t>
            </a:r>
            <a:r>
              <a:rPr lang="en-CA" sz="1200" kern="1200" dirty="0">
                <a:solidFill>
                  <a:schemeClr val="tx1"/>
                </a:solidFill>
                <a:effectLst/>
                <a:latin typeface="+mn-lt"/>
                <a:ea typeface="+mn-ea"/>
                <a:cs typeface="+mn-cs"/>
              </a:rPr>
              <a:t> has completed in the quantification of resilience and expand </a:t>
            </a:r>
            <a:r>
              <a:rPr lang="en-CA" sz="1200" kern="1200" dirty="0" err="1">
                <a:solidFill>
                  <a:schemeClr val="tx1"/>
                </a:solidFill>
                <a:effectLst/>
                <a:latin typeface="+mn-lt"/>
                <a:ea typeface="+mn-ea"/>
                <a:cs typeface="+mn-cs"/>
              </a:rPr>
              <a:t>Jingjing’s</a:t>
            </a:r>
            <a:r>
              <a:rPr lang="en-CA" sz="1200" kern="1200" dirty="0">
                <a:solidFill>
                  <a:schemeClr val="tx1"/>
                </a:solidFill>
                <a:effectLst/>
                <a:latin typeface="+mn-lt"/>
                <a:ea typeface="+mn-ea"/>
                <a:cs typeface="+mn-cs"/>
              </a:rPr>
              <a:t> model. </a:t>
            </a:r>
          </a:p>
          <a:p>
            <a:r>
              <a:rPr lang="en-CA" sz="1200" b="1" kern="1200" dirty="0">
                <a:solidFill>
                  <a:schemeClr val="tx1"/>
                </a:solidFill>
                <a:effectLst/>
                <a:latin typeface="+mn-lt"/>
                <a:ea typeface="+mn-ea"/>
                <a:cs typeface="+mn-cs"/>
              </a:rPr>
              <a:t>Why different insurance costs? Resilience! Not Risk and Vulnerability. Expand Prof and </a:t>
            </a:r>
            <a:r>
              <a:rPr lang="en-CA" sz="1200" b="1" kern="1200" dirty="0" err="1">
                <a:solidFill>
                  <a:schemeClr val="tx1"/>
                </a:solidFill>
                <a:effectLst/>
                <a:latin typeface="+mn-lt"/>
                <a:ea typeface="+mn-ea"/>
                <a:cs typeface="+mn-cs"/>
              </a:rPr>
              <a:t>Jingjing</a:t>
            </a:r>
            <a:r>
              <a:rPr lang="en-CA" sz="1200" b="1" kern="1200" dirty="0">
                <a:solidFill>
                  <a:schemeClr val="tx1"/>
                </a:solidFill>
                <a:effectLst/>
                <a:latin typeface="+mn-lt"/>
                <a:ea typeface="+mn-ea"/>
                <a:cs typeface="+mn-cs"/>
              </a:rPr>
              <a:t> work</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3</a:t>
            </a:fld>
            <a:endParaRPr lang="en-US"/>
          </a:p>
        </p:txBody>
      </p:sp>
    </p:spTree>
    <p:extLst>
      <p:ext uri="{BB962C8B-B14F-4D97-AF65-F5344CB8AC3E}">
        <p14:creationId xmlns:p14="http://schemas.microsoft.com/office/powerpoint/2010/main" val="269111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2480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User inputs: </a:t>
            </a:r>
            <a:r>
              <a:rPr lang="en-CA" sz="1200" dirty="0"/>
              <a:t>(i.e. number nodes and edges, of time steps for simulation, recovery strategies, networks building options, etc.)</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61283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314450" lvl="2" indent="-400050">
              <a:buClr>
                <a:srgbClr val="C00000"/>
              </a:buClr>
              <a:buFont typeface="Arial" panose="020B0604020202020204" pitchFamily="34" charset="0"/>
              <a:buChar char="•"/>
            </a:pPr>
            <a:r>
              <a:rPr lang="en-US" sz="2200" dirty="0"/>
              <a:t>Step 1. Building network:</a:t>
            </a:r>
          </a:p>
          <a:p>
            <a:pPr marL="1771650" lvl="3" indent="-400050">
              <a:buClr>
                <a:srgbClr val="C00000"/>
              </a:buClr>
              <a:buFont typeface="Arial" panose="020B0604020202020204" pitchFamily="34" charset="0"/>
              <a:buChar char="•"/>
            </a:pPr>
            <a:endParaRPr lang="en-US" sz="2200" dirty="0"/>
          </a:p>
          <a:p>
            <a:pPr marL="1771650" lvl="3" indent="-400050">
              <a:buClr>
                <a:srgbClr val="C00000"/>
              </a:buClr>
              <a:buFont typeface="Arial" panose="020B0604020202020204" pitchFamily="34" charset="0"/>
              <a:buChar char="•"/>
            </a:pPr>
            <a:r>
              <a:rPr lang="en-US" sz="2200" dirty="0"/>
              <a:t>Create networks by drawing nodes on the map</a:t>
            </a:r>
          </a:p>
          <a:p>
            <a:pPr marL="1771650" lvl="3" indent="-400050">
              <a:buClr>
                <a:srgbClr val="C00000"/>
              </a:buClr>
              <a:buFont typeface="Arial" panose="020B0604020202020204" pitchFamily="34" charset="0"/>
              <a:buChar char="•"/>
            </a:pPr>
            <a:endParaRPr lang="en-US" sz="2200" dirty="0"/>
          </a:p>
          <a:p>
            <a:pPr marL="1771650" lvl="3" indent="-400050">
              <a:buClr>
                <a:srgbClr val="C00000"/>
              </a:buClr>
              <a:buFont typeface="Arial" panose="020B0604020202020204" pitchFamily="34" charset="0"/>
              <a:buChar char="•"/>
            </a:pPr>
            <a:r>
              <a:rPr lang="en-US" sz="2200" dirty="0"/>
              <a:t>Import a pre-existing network (</a:t>
            </a:r>
            <a:r>
              <a:rPr lang="en-US" sz="2200" dirty="0" err="1"/>
              <a:t>GeoJSON</a:t>
            </a:r>
            <a:r>
              <a:rPr lang="en-US" sz="2200" dirty="0"/>
              <a:t> files or shapefiles format)</a:t>
            </a:r>
          </a:p>
          <a:p>
            <a:pPr marL="1771650" lvl="3" indent="-400050">
              <a:buClr>
                <a:srgbClr val="C00000"/>
              </a:buClr>
              <a:buFont typeface="Arial" panose="020B0604020202020204" pitchFamily="34" charset="0"/>
              <a:buChar char="•"/>
            </a:pPr>
            <a:endParaRPr lang="en-US" sz="2200" dirty="0"/>
          </a:p>
          <a:p>
            <a:pPr marL="1771650" lvl="3" indent="-400050">
              <a:buClr>
                <a:srgbClr val="C00000"/>
              </a:buClr>
              <a:buFont typeface="Arial" panose="020B0604020202020204" pitchFamily="34" charset="0"/>
              <a:buChar char="•"/>
            </a:pPr>
            <a:r>
              <a:rPr lang="en-US" sz="2200" dirty="0"/>
              <a:t>Network Creation</a:t>
            </a:r>
          </a:p>
          <a:p>
            <a:pPr marL="1771650" lvl="3" indent="-400050">
              <a:buClr>
                <a:srgbClr val="C00000"/>
              </a:buClr>
              <a:buFont typeface="Arial" panose="020B0604020202020204" pitchFamily="34" charset="0"/>
              <a:buChar char="•"/>
            </a:pPr>
            <a:endParaRPr lang="en-US" sz="2200" dirty="0"/>
          </a:p>
          <a:p>
            <a:pPr marL="1771650" lvl="3" indent="-400050">
              <a:buClr>
                <a:srgbClr val="C00000"/>
              </a:buClr>
              <a:buFont typeface="Arial" panose="020B0604020202020204" pitchFamily="34" charset="0"/>
              <a:buChar char="•"/>
            </a:pPr>
            <a:r>
              <a:rPr lang="en-US" sz="2200" dirty="0"/>
              <a:t>Network Expansion</a:t>
            </a:r>
          </a:p>
          <a:p>
            <a:pPr marL="1771650" lvl="3" indent="-400050">
              <a:buClr>
                <a:srgbClr val="C00000"/>
              </a:buClr>
              <a:buFont typeface="Arial" panose="020B0604020202020204" pitchFamily="34" charset="0"/>
              <a:buChar char="•"/>
            </a:pPr>
            <a:endParaRPr lang="en-US" sz="2200" dirty="0"/>
          </a:p>
          <a:p>
            <a:pPr marL="1771650" lvl="3" indent="-400050">
              <a:buClr>
                <a:srgbClr val="C00000"/>
              </a:buClr>
              <a:buFont typeface="Arial" panose="020B0604020202020204" pitchFamily="34" charset="0"/>
              <a:buChar char="•"/>
            </a:pPr>
            <a:r>
              <a:rPr lang="en-US" sz="2200" dirty="0"/>
              <a:t>Simulate network creation </a:t>
            </a:r>
            <a:endParaRPr lang="en-US" dirty="0"/>
          </a:p>
          <a:p>
            <a:pPr marL="1314450" lvl="2" indent="-400050">
              <a:buClr>
                <a:srgbClr val="C00000"/>
              </a:buClr>
              <a:buFont typeface="Arial" panose="020B0604020202020204" pitchFamily="34" charset="0"/>
              <a:buChar char="•"/>
            </a:pPr>
            <a:r>
              <a:rPr lang="en-US" sz="2200" dirty="0"/>
              <a:t>Step 2. Disaster Propagation/Restoration Strategies:</a:t>
            </a:r>
          </a:p>
          <a:p>
            <a:pPr marL="1771650" lvl="3" indent="-400050">
              <a:buClr>
                <a:srgbClr val="C00000"/>
              </a:buClr>
              <a:buFont typeface="Arial" panose="020B0604020202020204" pitchFamily="34" charset="0"/>
              <a:buChar char="•"/>
            </a:pPr>
            <a:r>
              <a:rPr lang="en-US" sz="2200" dirty="0"/>
              <a:t>Predefined strategies and user defined (freely from the UI)</a:t>
            </a:r>
          </a:p>
          <a:p>
            <a:pPr marL="1771650" lvl="3" indent="-400050">
              <a:buClr>
                <a:srgbClr val="C00000"/>
              </a:buClr>
              <a:buFont typeface="Arial" panose="020B0604020202020204" pitchFamily="34" charset="0"/>
              <a:buChar char="•"/>
            </a:pPr>
            <a:endParaRPr lang="en-US" sz="2200" dirty="0"/>
          </a:p>
          <a:p>
            <a:pPr marL="1314450" lvl="2" indent="-400050">
              <a:buClr>
                <a:srgbClr val="C00000"/>
              </a:buClr>
              <a:buFont typeface="Arial" panose="020B0604020202020204" pitchFamily="34" charset="0"/>
              <a:buChar char="•"/>
            </a:pPr>
            <a:r>
              <a:rPr lang="en-US" sz="2200" dirty="0"/>
              <a:t>Step 3. Resilience Calculation</a:t>
            </a:r>
          </a:p>
          <a:p>
            <a:pPr marL="1771650" lvl="3" indent="-400050">
              <a:buClr>
                <a:srgbClr val="C00000"/>
              </a:buClr>
              <a:buFont typeface="Arial" panose="020B0604020202020204" pitchFamily="34" charset="0"/>
              <a:buChar char="•"/>
            </a:pPr>
            <a:r>
              <a:rPr lang="en-US" sz="2200" dirty="0"/>
              <a:t>Model base/algorithms</a:t>
            </a:r>
          </a:p>
          <a:p>
            <a:pPr marL="1771650" lvl="3" indent="-400050">
              <a:buClr>
                <a:srgbClr val="C00000"/>
              </a:buClr>
              <a:buFont typeface="Arial" panose="020B0604020202020204" pitchFamily="34" charset="0"/>
              <a:buChar char="•"/>
            </a:pPr>
            <a:endParaRPr lang="en-US" sz="2200" dirty="0"/>
          </a:p>
          <a:p>
            <a:pPr marL="1314450" lvl="2" indent="-400050">
              <a:buClr>
                <a:srgbClr val="C00000"/>
              </a:buClr>
              <a:buFont typeface="Arial" panose="020B0604020202020204" pitchFamily="34" charset="0"/>
              <a:buChar char="•"/>
            </a:pPr>
            <a:r>
              <a:rPr lang="en-US" sz="2200" dirty="0"/>
              <a:t>Step 4. Decision making (Multi-objective)</a:t>
            </a:r>
          </a:p>
          <a:p>
            <a:pPr marL="1771650" lvl="3" indent="-400050">
              <a:buClr>
                <a:srgbClr val="C00000"/>
              </a:buClr>
              <a:buFont typeface="Arial" panose="020B0604020202020204" pitchFamily="34" charset="0"/>
              <a:buChar char="•"/>
            </a:pPr>
            <a:r>
              <a:rPr lang="en-US" sz="2200" dirty="0"/>
              <a:t>Multi-objective analysis with optimization and interactive network Resilience</a:t>
            </a:r>
            <a:endParaRPr lang="en-US" dirty="0"/>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86318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24</a:t>
            </a:fld>
            <a:endParaRPr lang="en-US"/>
          </a:p>
        </p:txBody>
      </p:sp>
    </p:spTree>
    <p:extLst>
      <p:ext uri="{BB962C8B-B14F-4D97-AF65-F5344CB8AC3E}">
        <p14:creationId xmlns:p14="http://schemas.microsoft.com/office/powerpoint/2010/main" val="283655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A67FF7-658F-4C45-8DC0-275452D8AB53}" type="slidenum">
              <a:rPr lang="en-US" smtClean="0"/>
              <a:pPr/>
              <a:t>25</a:t>
            </a:fld>
            <a:endParaRPr lang="en-US"/>
          </a:p>
        </p:txBody>
      </p:sp>
    </p:spTree>
    <p:extLst>
      <p:ext uri="{BB962C8B-B14F-4D97-AF65-F5344CB8AC3E}">
        <p14:creationId xmlns:p14="http://schemas.microsoft.com/office/powerpoint/2010/main" val="1485161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A67FF7-658F-4C45-8DC0-275452D8AB53}" type="slidenum">
              <a:rPr lang="en-US" smtClean="0"/>
              <a:pPr/>
              <a:t>26</a:t>
            </a:fld>
            <a:endParaRPr lang="en-US"/>
          </a:p>
        </p:txBody>
      </p:sp>
    </p:spTree>
    <p:extLst>
      <p:ext uri="{BB962C8B-B14F-4D97-AF65-F5344CB8AC3E}">
        <p14:creationId xmlns:p14="http://schemas.microsoft.com/office/powerpoint/2010/main" val="4234472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A67FF7-658F-4C45-8DC0-275452D8AB53}" type="slidenum">
              <a:rPr lang="en-US" smtClean="0"/>
              <a:pPr/>
              <a:t>27</a:t>
            </a:fld>
            <a:endParaRPr lang="en-US"/>
          </a:p>
        </p:txBody>
      </p:sp>
    </p:spTree>
    <p:extLst>
      <p:ext uri="{BB962C8B-B14F-4D97-AF65-F5344CB8AC3E}">
        <p14:creationId xmlns:p14="http://schemas.microsoft.com/office/powerpoint/2010/main" val="1232475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28</a:t>
            </a:fld>
            <a:endParaRPr lang="en-US"/>
          </a:p>
        </p:txBody>
      </p:sp>
    </p:spTree>
    <p:extLst>
      <p:ext uri="{BB962C8B-B14F-4D97-AF65-F5344CB8AC3E}">
        <p14:creationId xmlns:p14="http://schemas.microsoft.com/office/powerpoint/2010/main" val="787640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A67FF7-658F-4C45-8DC0-275452D8AB53}" type="slidenum">
              <a:rPr lang="en-US" smtClean="0"/>
              <a:pPr/>
              <a:t>29</a:t>
            </a:fld>
            <a:endParaRPr lang="en-US"/>
          </a:p>
        </p:txBody>
      </p:sp>
    </p:spTree>
    <p:extLst>
      <p:ext uri="{BB962C8B-B14F-4D97-AF65-F5344CB8AC3E}">
        <p14:creationId xmlns:p14="http://schemas.microsoft.com/office/powerpoint/2010/main" val="1818370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5747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err="1">
                <a:solidFill>
                  <a:schemeClr val="tx1"/>
                </a:solidFill>
                <a:effectLst/>
                <a:latin typeface="+mn-lt"/>
                <a:ea typeface="+mn-ea"/>
                <a:cs typeface="+mn-cs"/>
              </a:rPr>
              <a:t>Jingjing’s</a:t>
            </a:r>
            <a:r>
              <a:rPr lang="en-CA" sz="1200" kern="1200" dirty="0">
                <a:solidFill>
                  <a:schemeClr val="tx1"/>
                </a:solidFill>
                <a:effectLst/>
                <a:latin typeface="+mn-lt"/>
                <a:ea typeface="+mn-ea"/>
                <a:cs typeface="+mn-cs"/>
              </a:rPr>
              <a:t> model previously used network theory to capture the interdependent nature of infrastructure. Beginning with one network layer, she showed the various types of dependencies that nodes and edges can share. She then considered the same phenomenon could occur for multiple types of infrastructures. Afterwards, it can be demonstrated that one layer’s service could affect the functionality of another layer’s, for an example, the requirements of electricity to pump water throughout a city. </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4</a:t>
            </a:fld>
            <a:endParaRPr lang="en-US"/>
          </a:p>
        </p:txBody>
      </p:sp>
    </p:spTree>
    <p:extLst>
      <p:ext uri="{BB962C8B-B14F-4D97-AF65-F5344CB8AC3E}">
        <p14:creationId xmlns:p14="http://schemas.microsoft.com/office/powerpoint/2010/main" val="2691116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In conclusion, to meet the objective of developing a practical tool from a theoretical basis, we have laid out 4 key steps of the model development. These steps are expected to generalize and adapt the theoretical model to a tool that is usable in the hands of you all and infrastructure stakeholders. Currently, we are in the midst of learning about network development through models and their associated algorithms. </a:t>
            </a:r>
          </a:p>
          <a:p>
            <a:r>
              <a:rPr lang="en-CA" sz="1200" kern="1200" dirty="0">
                <a:solidFill>
                  <a:schemeClr val="tx1"/>
                </a:solidFill>
                <a:effectLst/>
                <a:latin typeface="+mn-lt"/>
                <a:ea typeface="+mn-ea"/>
                <a:cs typeface="+mn-cs"/>
              </a:rPr>
              <a:t>We are also planning out the necessary software required and determining the key features of the tool. We are also in communication with the City of Toronto personnel to learn more about their needs, real data that could be useful and how the tool can help fulfill it. </a:t>
            </a:r>
          </a:p>
        </p:txBody>
      </p:sp>
      <p:sp>
        <p:nvSpPr>
          <p:cNvPr id="4" name="Slide Number Placeholder 3"/>
          <p:cNvSpPr>
            <a:spLocks noGrp="1"/>
          </p:cNvSpPr>
          <p:nvPr>
            <p:ph type="sldNum" sz="quarter" idx="10"/>
          </p:nvPr>
        </p:nvSpPr>
        <p:spPr/>
        <p:txBody>
          <a:bodyPr/>
          <a:lstStyle/>
          <a:p>
            <a:fld id="{5FA67FF7-658F-4C45-8DC0-275452D8AB53}" type="slidenum">
              <a:rPr lang="en-US" smtClean="0"/>
              <a:pPr/>
              <a:t>31</a:t>
            </a:fld>
            <a:endParaRPr lang="en-US"/>
          </a:p>
        </p:txBody>
      </p:sp>
    </p:spTree>
    <p:extLst>
      <p:ext uri="{BB962C8B-B14F-4D97-AF65-F5344CB8AC3E}">
        <p14:creationId xmlns:p14="http://schemas.microsoft.com/office/powerpoint/2010/main" val="184960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The model considered a simple natural disaster that reduced the functionality of a certain sets of nodes and edges from various network layers. At each time interval, additional nodes and edges functionality can be lost due to the dependent connections that existed. Although a single node or edge’s dependency may be captured one level up, it becomes increasingly difficult to consider the dependencies multiple levels above it and repeating the process for other nodes. </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5</a:t>
            </a:fld>
            <a:endParaRPr lang="en-US"/>
          </a:p>
        </p:txBody>
      </p:sp>
    </p:spTree>
    <p:extLst>
      <p:ext uri="{BB962C8B-B14F-4D97-AF65-F5344CB8AC3E}">
        <p14:creationId xmlns:p14="http://schemas.microsoft.com/office/powerpoint/2010/main" val="26911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Various recovery strategies were introduced that based on literature and each had different effects on the overall system recovery of the natural disaster scenario.   </a:t>
            </a:r>
          </a:p>
          <a:p>
            <a:r>
              <a:rPr lang="en-CA" sz="1200" kern="1200" dirty="0">
                <a:solidFill>
                  <a:schemeClr val="tx1"/>
                </a:solidFill>
                <a:effectLst/>
                <a:latin typeface="+mn-lt"/>
                <a:ea typeface="+mn-ea"/>
                <a:cs typeface="+mn-cs"/>
              </a:rPr>
              <a:t>While the model has potential from a theoretical perspective, it cannot be applied directly as a decision making support tool. This brings us back to the research that myself, Andre and Professor </a:t>
            </a:r>
            <a:r>
              <a:rPr lang="en-CA" sz="1200" kern="1200" dirty="0" err="1">
                <a:solidFill>
                  <a:schemeClr val="tx1"/>
                </a:solidFill>
                <a:effectLst/>
                <a:latin typeface="+mn-lt"/>
                <a:ea typeface="+mn-ea"/>
                <a:cs typeface="+mn-cs"/>
              </a:rPr>
              <a:t>Simonovic</a:t>
            </a:r>
            <a:r>
              <a:rPr lang="en-CA" sz="1200" kern="1200" dirty="0">
                <a:solidFill>
                  <a:schemeClr val="tx1"/>
                </a:solidFill>
                <a:effectLst/>
                <a:latin typeface="+mn-lt"/>
                <a:ea typeface="+mn-ea"/>
                <a:cs typeface="+mn-cs"/>
              </a:rPr>
              <a:t> are now involved in – specifically the generalization of the tool to make it usable from an insurance/infrastructure perspective.</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6</a:t>
            </a:fld>
            <a:endParaRPr lang="en-US"/>
          </a:p>
        </p:txBody>
      </p:sp>
    </p:spTree>
    <p:extLst>
      <p:ext uri="{BB962C8B-B14F-4D97-AF65-F5344CB8AC3E}">
        <p14:creationId xmlns:p14="http://schemas.microsoft.com/office/powerpoint/2010/main" val="26911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In terms of accomplishing this, we plan to break it down into 4 steps. The first is to build a realistic network. Once the network building is complete, then a simulation can run, demonstrating how failure propagates through the network and the implementation of various restoration strategies. The third step is the calculation of resilience value which is dynamic in nature. The final step is using the resilience value to help with decision support.</a:t>
            </a:r>
          </a:p>
          <a:p>
            <a:r>
              <a:rPr lang="en-CA" sz="1200" kern="1200" dirty="0">
                <a:solidFill>
                  <a:schemeClr val="tx1"/>
                </a:solidFill>
                <a:effectLst/>
                <a:latin typeface="+mn-lt"/>
                <a:ea typeface="+mn-ea"/>
                <a:cs typeface="+mn-cs"/>
              </a:rPr>
              <a:t>The next part of the presentation will explore each of the steps in greater detail. This includes what we are doing along with a general direction of the step. Near the end, Andre will talk about the computational side of the things such as the user interface.</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7</a:t>
            </a:fld>
            <a:endParaRPr lang="en-US"/>
          </a:p>
        </p:txBody>
      </p:sp>
    </p:spTree>
    <p:extLst>
      <p:ext uri="{BB962C8B-B14F-4D97-AF65-F5344CB8AC3E}">
        <p14:creationId xmlns:p14="http://schemas.microsoft.com/office/powerpoint/2010/main" val="192228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When building a network, Professor </a:t>
            </a:r>
            <a:r>
              <a:rPr lang="en-CA" sz="1200" kern="1200" dirty="0" err="1">
                <a:solidFill>
                  <a:schemeClr val="tx1"/>
                </a:solidFill>
                <a:effectLst/>
                <a:latin typeface="+mn-lt"/>
                <a:ea typeface="+mn-ea"/>
                <a:cs typeface="+mn-cs"/>
              </a:rPr>
              <a:t>Simonovic</a:t>
            </a:r>
            <a:r>
              <a:rPr lang="en-CA" sz="1200" kern="1200" dirty="0">
                <a:solidFill>
                  <a:schemeClr val="tx1"/>
                </a:solidFill>
                <a:effectLst/>
                <a:latin typeface="+mn-lt"/>
                <a:ea typeface="+mn-ea"/>
                <a:cs typeface="+mn-cs"/>
              </a:rPr>
              <a:t> has suggested we capture the 3 main scenarios that a network is built in the program. The first is building the network from scratch using user inputs. This can range from free hand to data input from excel files or perhaps GIS </a:t>
            </a:r>
            <a:r>
              <a:rPr lang="en-CA" sz="1200" kern="1200" dirty="0" err="1">
                <a:solidFill>
                  <a:schemeClr val="tx1"/>
                </a:solidFill>
                <a:effectLst/>
                <a:latin typeface="+mn-lt"/>
                <a:ea typeface="+mn-ea"/>
                <a:cs typeface="+mn-cs"/>
              </a:rPr>
              <a:t>shapefiles</a:t>
            </a:r>
            <a:r>
              <a:rPr lang="en-CA" sz="1200" kern="1200" dirty="0">
                <a:solidFill>
                  <a:schemeClr val="tx1"/>
                </a:solidFill>
                <a:effectLst/>
                <a:latin typeface="+mn-lt"/>
                <a:ea typeface="+mn-ea"/>
                <a:cs typeface="+mn-cs"/>
              </a:rPr>
              <a:t>. The second option would be to modify an existing network. The modifications may be adding or removing nodes or edges from the system. The third option would be to simulate a network with minimal input from the user. The option may become relevant for construction of a new area or perhaps an emergency management scenario where they have to set up an impromptu water supply network. </a:t>
            </a:r>
          </a:p>
          <a:p>
            <a:r>
              <a:rPr lang="en-CA" sz="1200" kern="1200" dirty="0">
                <a:solidFill>
                  <a:schemeClr val="tx1"/>
                </a:solidFill>
                <a:effectLst/>
                <a:latin typeface="+mn-lt"/>
                <a:ea typeface="+mn-ea"/>
                <a:cs typeface="+mn-cs"/>
              </a:rPr>
              <a:t>Recently, I have been learning about network systems, as it is new to me along with looking into the algorithms that can be used to simulate network growth. I will share some of the network properties, particularly those relevant to network building and then go into some of the models that I have read about. </a:t>
            </a:r>
          </a:p>
          <a:p>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8</a:t>
            </a:fld>
            <a:endParaRPr lang="en-US"/>
          </a:p>
        </p:txBody>
      </p:sp>
    </p:spTree>
    <p:extLst>
      <p:ext uri="{BB962C8B-B14F-4D97-AF65-F5344CB8AC3E}">
        <p14:creationId xmlns:p14="http://schemas.microsoft.com/office/powerpoint/2010/main" val="179734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We begin with the term degree which means the number of the edges linked to any one node. So node H on the figure has a degree of 2, node F has a degree of 3 and node B has a degree of 6. If we repeated this process of determining all of the degrees for each of the nodes of the network layer, we can determine the network edge distribution. The network edge distribution is a characteristic of the network that reflects the standard deviation of the degrees. You can kind of associate with income equity or inequality as an analogy.</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9</a:t>
            </a:fld>
            <a:endParaRPr lang="en-US"/>
          </a:p>
        </p:txBody>
      </p:sp>
    </p:spTree>
    <p:extLst>
      <p:ext uri="{BB962C8B-B14F-4D97-AF65-F5344CB8AC3E}">
        <p14:creationId xmlns:p14="http://schemas.microsoft.com/office/powerpoint/2010/main" val="99042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Looking at the next slide, you can see the difference between the two extremes. On the right, you see uniform distribution where each node has exactly 3 links. On the left, you can see all nodes having one edge that links to the center. The center node has many links to it. In reality, networks are somewhere between the two extremes. When focusing on infrastructure, they tend to lean closer towards the left side, showing a scale-free, centralized nature. These networks emerge as a result of the environmental constraints. For an example, consider airplane transportation routes. It would not be viable and feasible for each airport to allow travel to all the other airports around the world due to space constraint and demand at any given time. This constraint forces airports to be located in certain areas along with the number routes that are available. Although, air travel was used in the example, this principle holds true for other infrastructure as well such as the electricity grid and cost (be it initial or maintenance) for increasing links. Just to be clear, cost is not always the reason for the formation of scale free nature. Internet networks have that characteristic due to many sites linking to popular sites, </a:t>
            </a:r>
            <a:r>
              <a:rPr lang="en-CA" sz="1200" kern="1200" dirty="0" err="1">
                <a:solidFill>
                  <a:schemeClr val="tx1"/>
                </a:solidFill>
                <a:effectLst/>
                <a:latin typeface="+mn-lt"/>
                <a:ea typeface="+mn-ea"/>
                <a:cs typeface="+mn-cs"/>
              </a:rPr>
              <a:t>google</a:t>
            </a:r>
            <a:r>
              <a:rPr lang="en-CA" sz="1200" kern="1200" dirty="0">
                <a:solidFill>
                  <a:schemeClr val="tx1"/>
                </a:solidFill>
                <a:effectLst/>
                <a:latin typeface="+mn-lt"/>
                <a:ea typeface="+mn-ea"/>
                <a:cs typeface="+mn-cs"/>
              </a:rPr>
              <a:t> for an example.</a:t>
            </a:r>
            <a:endParaRPr lang="en-US" dirty="0"/>
          </a:p>
        </p:txBody>
      </p:sp>
      <p:sp>
        <p:nvSpPr>
          <p:cNvPr id="4" name="Slide Number Placeholder 3"/>
          <p:cNvSpPr>
            <a:spLocks noGrp="1"/>
          </p:cNvSpPr>
          <p:nvPr>
            <p:ph type="sldNum" sz="quarter" idx="10"/>
          </p:nvPr>
        </p:nvSpPr>
        <p:spPr/>
        <p:txBody>
          <a:bodyPr/>
          <a:lstStyle/>
          <a:p>
            <a:fld id="{5FA67FF7-658F-4C45-8DC0-275452D8AB53}" type="slidenum">
              <a:rPr lang="en-US" smtClean="0"/>
              <a:pPr/>
              <a:t>10</a:t>
            </a:fld>
            <a:endParaRPr lang="en-US"/>
          </a:p>
        </p:txBody>
      </p:sp>
    </p:spTree>
    <p:extLst>
      <p:ext uri="{BB962C8B-B14F-4D97-AF65-F5344CB8AC3E}">
        <p14:creationId xmlns:p14="http://schemas.microsoft.com/office/powerpoint/2010/main" val="10234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4D466C-FBAC-421E-9743-57C1D1FC3B94}" type="datetime1">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7DFB7-4693-421F-9740-9CEBD70498A1}" type="datetime1">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687C9-C055-424A-B14B-DE52FA79E54B}" type="datetime1">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1205-BBD2-498D-8D1D-925620E27082}" type="datetime1">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87B4D-3390-47A6-A39F-BA3A6D3D730A}" type="datetime1">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E8F060-7F7C-4975-933F-5F2D4DEADAF9}" type="datetime1">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E50C5-3E14-48F8-A8E4-14378C43DD45}" type="datetime1">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27259B-D54C-4821-9E8D-0F86AF1F7AA5}" type="datetime1">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6551F-DE10-4F70-B9D6-24C09D03A92D}" type="datetime1">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620EA-F81B-41FD-B6A0-CBE1888ECFE1}" type="datetime1">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02F7F-5652-40FF-9F89-CEEBBB1D42FA}" type="datetime1">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183A6-01FF-47E5-946C-9E3EB3E790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E102-B997-467D-88EA-3925A766C7AC}" type="datetime1">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83A6-01FF-47E5-946C-9E3EB3E790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omplexityacademy.io/degree-distribution/" TargetMode="External"/><Relationship Id="rId4" Type="http://schemas.openxmlformats.org/officeDocument/2006/relationships/hyperlink" Target="http://complexityacademy.io/glossary/complex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thenatureofbusiness.org/page/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10910" y="1556792"/>
            <a:ext cx="6506081"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Tool for Infrastructure System Resilience Evaluation </a:t>
            </a:r>
          </a:p>
        </p:txBody>
      </p:sp>
      <p:sp>
        <p:nvSpPr>
          <p:cNvPr id="5" name="TextBox 4"/>
          <p:cNvSpPr txBox="1"/>
          <p:nvPr/>
        </p:nvSpPr>
        <p:spPr>
          <a:xfrm>
            <a:off x="2196061" y="3255367"/>
            <a:ext cx="5115183" cy="1200329"/>
          </a:xfrm>
          <a:prstGeom prst="rect">
            <a:avLst/>
          </a:prstGeom>
          <a:noFill/>
        </p:spPr>
        <p:txBody>
          <a:bodyPr wrap="none" rtlCol="0">
            <a:spAutoFit/>
          </a:bodyPr>
          <a:lstStyle/>
          <a:p>
            <a:pPr algn="ctr"/>
            <a:r>
              <a:rPr lang="en-US" sz="2400" dirty="0">
                <a:solidFill>
                  <a:srgbClr val="513003"/>
                </a:solidFill>
                <a:effectLst>
                  <a:outerShdw blurRad="38100" dist="38100" dir="2700000" algn="tl">
                    <a:srgbClr val="000000">
                      <a:alpha val="43137"/>
                    </a:srgbClr>
                  </a:outerShdw>
                </a:effectLst>
              </a:rPr>
              <a:t>Howard Tong, MSc Student </a:t>
            </a:r>
          </a:p>
          <a:p>
            <a:pPr algn="ctr"/>
            <a:r>
              <a:rPr lang="en-US" sz="2400" dirty="0">
                <a:solidFill>
                  <a:srgbClr val="513003"/>
                </a:solidFill>
                <a:effectLst>
                  <a:outerShdw blurRad="38100" dist="38100" dir="2700000" algn="tl">
                    <a:srgbClr val="000000">
                      <a:alpha val="43137"/>
                    </a:srgbClr>
                  </a:outerShdw>
                </a:effectLst>
              </a:rPr>
              <a:t>Andre Schardong, Post Doctoral Fellow</a:t>
            </a:r>
          </a:p>
          <a:p>
            <a:pPr algn="ctr"/>
            <a:r>
              <a:rPr lang="en-US" sz="2400" dirty="0">
                <a:solidFill>
                  <a:srgbClr val="513003"/>
                </a:solidFill>
                <a:effectLst>
                  <a:outerShdw blurRad="38100" dist="38100" dir="2700000" algn="tl">
                    <a:srgbClr val="000000">
                      <a:alpha val="43137"/>
                    </a:srgbClr>
                  </a:outerShdw>
                </a:effectLst>
              </a:rPr>
              <a:t>Slobodan P. </a:t>
            </a:r>
            <a:r>
              <a:rPr lang="en-US" sz="2400" dirty="0" err="1">
                <a:solidFill>
                  <a:srgbClr val="513003"/>
                </a:solidFill>
                <a:effectLst>
                  <a:outerShdw blurRad="38100" dist="38100" dir="2700000" algn="tl">
                    <a:srgbClr val="000000">
                      <a:alpha val="43137"/>
                    </a:srgbClr>
                  </a:outerShdw>
                </a:effectLst>
              </a:rPr>
              <a:t>Simonovi</a:t>
            </a:r>
            <a:r>
              <a:rPr lang="sr-Latn-CS" sz="2400" dirty="0">
                <a:solidFill>
                  <a:srgbClr val="513003"/>
                </a:solidFill>
                <a:effectLst>
                  <a:outerShdw blurRad="38100" dist="38100" dir="2700000" algn="tl">
                    <a:srgbClr val="000000">
                      <a:alpha val="43137"/>
                    </a:srgbClr>
                  </a:outerShdw>
                </a:effectLst>
              </a:rPr>
              <a:t>ć</a:t>
            </a:r>
            <a:r>
              <a:rPr lang="en-US" sz="2400" dirty="0">
                <a:solidFill>
                  <a:srgbClr val="513003"/>
                </a:solidFill>
                <a:effectLst>
                  <a:outerShdw blurRad="38100" dist="38100" dir="2700000" algn="tl">
                    <a:srgbClr val="000000">
                      <a:alpha val="43137"/>
                    </a:srgbClr>
                  </a:outerShdw>
                </a:effectLst>
              </a:rPr>
              <a:t>, Professor            </a:t>
            </a:r>
          </a:p>
        </p:txBody>
      </p:sp>
      <p:sp>
        <p:nvSpPr>
          <p:cNvPr id="8" name="TextBox 4"/>
          <p:cNvSpPr txBox="1"/>
          <p:nvPr/>
        </p:nvSpPr>
        <p:spPr>
          <a:xfrm>
            <a:off x="3669314" y="4653136"/>
            <a:ext cx="1773242" cy="461665"/>
          </a:xfrm>
          <a:prstGeom prst="rect">
            <a:avLst/>
          </a:prstGeom>
          <a:noFill/>
        </p:spPr>
        <p:txBody>
          <a:bodyPr wrap="none" rtlCol="0">
            <a:spAutoFit/>
          </a:bodyPr>
          <a:lstStyle/>
          <a:p>
            <a:r>
              <a:rPr lang="en-US" sz="2400" dirty="0">
                <a:solidFill>
                  <a:srgbClr val="513003"/>
                </a:solidFill>
              </a:rPr>
              <a:t>Mar 23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852593" cy="369332"/>
          </a:xfrm>
          <a:prstGeom prst="rect">
            <a:avLst/>
          </a:prstGeom>
          <a:noFill/>
        </p:spPr>
        <p:txBody>
          <a:bodyPr wrap="none" rtlCol="0">
            <a:spAutoFit/>
          </a:bodyPr>
          <a:lstStyle/>
          <a:p>
            <a:r>
              <a:rPr lang="en-US" dirty="0"/>
              <a:t>Network Theory – Degree Distribution</a:t>
            </a:r>
          </a:p>
        </p:txBody>
      </p:sp>
      <p:sp>
        <p:nvSpPr>
          <p:cNvPr id="6" name="TextBox 5"/>
          <p:cNvSpPr txBox="1"/>
          <p:nvPr/>
        </p:nvSpPr>
        <p:spPr>
          <a:xfrm>
            <a:off x="467544" y="332656"/>
            <a:ext cx="679994" cy="707886"/>
          </a:xfrm>
          <a:prstGeom prst="rect">
            <a:avLst/>
          </a:prstGeom>
          <a:noFill/>
        </p:spPr>
        <p:txBody>
          <a:bodyPr wrap="none" rtlCol="0">
            <a:spAutoFit/>
          </a:bodyPr>
          <a:lstStyle/>
          <a:p>
            <a:fld id="{B8029941-6F1C-40E2-BAB2-D6B9EFEE0943}" type="slidenum">
              <a:rPr lang="en-US" sz="4000" smtClean="0">
                <a:solidFill>
                  <a:srgbClr val="00B0F0"/>
                </a:solidFill>
                <a:effectLst>
                  <a:outerShdw blurRad="38100" dist="38100" dir="2700000" algn="tl">
                    <a:srgbClr val="000000">
                      <a:alpha val="43137"/>
                    </a:srgbClr>
                  </a:outerShdw>
                </a:effectLst>
              </a:rPr>
              <a:pPr/>
              <a:t>10</a:t>
            </a:fld>
            <a:r>
              <a:rPr lang="en-US" sz="4000" dirty="0">
                <a:solidFill>
                  <a:srgbClr val="00B0F0"/>
                </a:solidFill>
                <a:effectLst>
                  <a:outerShdw blurRad="38100" dist="38100" dir="2700000" algn="tl">
                    <a:srgbClr val="000000">
                      <a:alpha val="43137"/>
                    </a:srgbClr>
                  </a:outerShdw>
                </a:effectLst>
              </a:rPr>
              <a:t>|</a:t>
            </a:r>
          </a:p>
        </p:txBody>
      </p:sp>
      <p:pic>
        <p:nvPicPr>
          <p:cNvPr id="2" name="Picture 1"/>
          <p:cNvPicPr>
            <a:picLocks noChangeAspect="1"/>
          </p:cNvPicPr>
          <p:nvPr/>
        </p:nvPicPr>
        <p:blipFill rotWithShape="1">
          <a:blip r:embed="rId3"/>
          <a:srcRect t="13321"/>
          <a:stretch/>
        </p:blipFill>
        <p:spPr>
          <a:xfrm>
            <a:off x="929400" y="2149648"/>
            <a:ext cx="7586515" cy="216024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60351" y="1631702"/>
            <a:ext cx="7124615" cy="369332"/>
          </a:xfrm>
          <a:prstGeom prst="rect">
            <a:avLst/>
          </a:prstGeom>
          <a:noFill/>
        </p:spPr>
        <p:txBody>
          <a:bodyPr wrap="square" rtlCol="0">
            <a:spAutoFit/>
          </a:bodyPr>
          <a:lstStyle/>
          <a:p>
            <a:r>
              <a:rPr lang="en-US" dirty="0"/>
              <a:t>Centralized		Decentralized		Distributed</a:t>
            </a:r>
          </a:p>
        </p:txBody>
      </p:sp>
      <p:sp>
        <p:nvSpPr>
          <p:cNvPr id="8" name="TextBox 7"/>
          <p:cNvSpPr txBox="1"/>
          <p:nvPr/>
        </p:nvSpPr>
        <p:spPr>
          <a:xfrm>
            <a:off x="807541" y="4309888"/>
            <a:ext cx="3622562" cy="338554"/>
          </a:xfrm>
          <a:prstGeom prst="rect">
            <a:avLst/>
          </a:prstGeom>
          <a:noFill/>
        </p:spPr>
        <p:txBody>
          <a:bodyPr wrap="square" rtlCol="0">
            <a:spAutoFit/>
          </a:bodyPr>
          <a:lstStyle/>
          <a:p>
            <a:r>
              <a:rPr lang="en-CA" sz="800" dirty="0"/>
              <a:t>Think Academy, "Network Degree Distribution," in </a:t>
            </a:r>
            <a:r>
              <a:rPr lang="en-CA" sz="800" i="1" dirty="0">
                <a:hlinkClick r:id="rId4"/>
              </a:rPr>
              <a:t>Complexity</a:t>
            </a:r>
            <a:r>
              <a:rPr lang="en-CA" sz="800" i="1" dirty="0"/>
              <a:t> Academy</a:t>
            </a:r>
            <a:r>
              <a:rPr lang="en-CA" sz="800" dirty="0"/>
              <a:t>, January 6, 2016, </a:t>
            </a:r>
            <a:r>
              <a:rPr lang="en-CA" sz="800" dirty="0">
                <a:hlinkClick r:id="rId5"/>
              </a:rPr>
              <a:t>http://complexityacademy.io/degree-distribution/</a:t>
            </a:r>
            <a:endParaRPr lang="en-US" sz="800" dirty="0"/>
          </a:p>
        </p:txBody>
      </p:sp>
    </p:spTree>
    <p:extLst>
      <p:ext uri="{BB962C8B-B14F-4D97-AF65-F5344CB8AC3E}">
        <p14:creationId xmlns:p14="http://schemas.microsoft.com/office/powerpoint/2010/main" val="88697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628686" cy="369332"/>
          </a:xfrm>
          <a:prstGeom prst="rect">
            <a:avLst/>
          </a:prstGeom>
          <a:noFill/>
        </p:spPr>
        <p:txBody>
          <a:bodyPr wrap="none" rtlCol="0">
            <a:spAutoFit/>
          </a:bodyPr>
          <a:lstStyle/>
          <a:p>
            <a:r>
              <a:rPr lang="en-US" dirty="0"/>
              <a:t>Network Theory - </a:t>
            </a:r>
            <a:r>
              <a:rPr lang="en-US" dirty="0" err="1"/>
              <a:t>Erdos</a:t>
            </a:r>
            <a:r>
              <a:rPr lang="en-US" dirty="0"/>
              <a:t> </a:t>
            </a:r>
            <a:r>
              <a:rPr lang="en-US" dirty="0" err="1"/>
              <a:t>Renyi</a:t>
            </a:r>
            <a:r>
              <a:rPr lang="en-US" dirty="0"/>
              <a:t> Model</a:t>
            </a:r>
          </a:p>
        </p:txBody>
      </p:sp>
      <p:sp>
        <p:nvSpPr>
          <p:cNvPr id="6" name="TextBox 5"/>
          <p:cNvSpPr txBox="1"/>
          <p:nvPr/>
        </p:nvSpPr>
        <p:spPr>
          <a:xfrm>
            <a:off x="467544" y="332656"/>
            <a:ext cx="939681" cy="707886"/>
          </a:xfrm>
          <a:prstGeom prst="rect">
            <a:avLst/>
          </a:prstGeom>
          <a:noFill/>
        </p:spPr>
        <p:txBody>
          <a:bodyPr wrap="none" rtlCol="0">
            <a:spAutoFit/>
          </a:bodyPr>
          <a:lstStyle/>
          <a:p>
            <a:fld id="{B8029941-6F1C-40E2-BAB2-D6B9EFEE0943}" type="slidenum">
              <a:rPr lang="en-US" sz="4000" smtClean="0">
                <a:solidFill>
                  <a:srgbClr val="00B0F0"/>
                </a:solidFill>
                <a:effectLst>
                  <a:outerShdw blurRad="38100" dist="38100" dir="2700000" algn="tl">
                    <a:srgbClr val="000000">
                      <a:alpha val="43137"/>
                    </a:srgbClr>
                  </a:outerShdw>
                </a:effectLst>
              </a:rPr>
              <a:pPr/>
              <a:t>11</a:t>
            </a:fld>
            <a:r>
              <a:rPr lang="en-US" sz="4000" dirty="0">
                <a:solidFill>
                  <a:srgbClr val="00B0F0"/>
                </a:solidFill>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3"/>
          <a:stretch>
            <a:fillRect/>
          </a:stretch>
        </p:blipFill>
        <p:spPr>
          <a:xfrm>
            <a:off x="2123728" y="1226685"/>
            <a:ext cx="4824536" cy="43884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092280" y="4420111"/>
            <a:ext cx="2088232" cy="1200329"/>
          </a:xfrm>
          <a:prstGeom prst="rect">
            <a:avLst/>
          </a:prstGeom>
          <a:noFill/>
        </p:spPr>
        <p:txBody>
          <a:bodyPr wrap="square" rtlCol="0">
            <a:spAutoFit/>
          </a:bodyPr>
          <a:lstStyle/>
          <a:p>
            <a:r>
              <a:rPr lang="en-US" dirty="0"/>
              <a:t>p = probability of connection </a:t>
            </a:r>
          </a:p>
          <a:p>
            <a:r>
              <a:rPr lang="en-US" dirty="0"/>
              <a:t>between any 2 nodes</a:t>
            </a:r>
          </a:p>
        </p:txBody>
      </p:sp>
      <p:sp>
        <p:nvSpPr>
          <p:cNvPr id="8" name="TextBox 7"/>
          <p:cNvSpPr txBox="1"/>
          <p:nvPr/>
        </p:nvSpPr>
        <p:spPr>
          <a:xfrm>
            <a:off x="2018985" y="5615105"/>
            <a:ext cx="2048959" cy="246221"/>
          </a:xfrm>
          <a:prstGeom prst="rect">
            <a:avLst/>
          </a:prstGeom>
          <a:noFill/>
        </p:spPr>
        <p:txBody>
          <a:bodyPr wrap="none" rtlCol="0">
            <a:spAutoFit/>
          </a:bodyPr>
          <a:lstStyle/>
          <a:p>
            <a:r>
              <a:rPr lang="en-US" sz="1000" dirty="0"/>
              <a:t>Source: Albert and </a:t>
            </a:r>
            <a:r>
              <a:rPr lang="en-US" sz="1000" dirty="0" err="1"/>
              <a:t>Barabossi</a:t>
            </a:r>
            <a:r>
              <a:rPr lang="en-US" sz="1000" dirty="0"/>
              <a:t> (2002)</a:t>
            </a:r>
          </a:p>
        </p:txBody>
      </p:sp>
    </p:spTree>
    <p:extLst>
      <p:ext uri="{BB962C8B-B14F-4D97-AF65-F5344CB8AC3E}">
        <p14:creationId xmlns:p14="http://schemas.microsoft.com/office/powerpoint/2010/main" val="22928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363998" cy="369332"/>
          </a:xfrm>
          <a:prstGeom prst="rect">
            <a:avLst/>
          </a:prstGeom>
          <a:noFill/>
        </p:spPr>
        <p:txBody>
          <a:bodyPr wrap="none" rtlCol="0">
            <a:spAutoFit/>
          </a:bodyPr>
          <a:lstStyle/>
          <a:p>
            <a:r>
              <a:rPr lang="en-US" dirty="0"/>
              <a:t>Network Theory - Callaway Model</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12</a:t>
            </a:fld>
            <a:r>
              <a:rPr lang="en-US" sz="4000" dirty="0">
                <a:solidFill>
                  <a:srgbClr val="00B0F0"/>
                </a:solidFill>
                <a:effectLst>
                  <a:outerShdw blurRad="38100" dist="38100" dir="2700000" algn="tl">
                    <a:srgbClr val="000000">
                      <a:alpha val="43137"/>
                    </a:srgbClr>
                  </a:outerShdw>
                </a:effectLst>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37" y="1412776"/>
            <a:ext cx="1498067" cy="1488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7155" y="2436528"/>
            <a:ext cx="1762757" cy="1160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8506" y="3526741"/>
            <a:ext cx="2053716" cy="123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5132187"/>
            <a:ext cx="2952329" cy="1375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6017" y="1070723"/>
            <a:ext cx="494046" cy="369332"/>
          </a:xfrm>
          <a:prstGeom prst="rect">
            <a:avLst/>
          </a:prstGeom>
          <a:noFill/>
        </p:spPr>
        <p:txBody>
          <a:bodyPr wrap="none" rtlCol="0">
            <a:spAutoFit/>
          </a:bodyPr>
          <a:lstStyle/>
          <a:p>
            <a:r>
              <a:rPr lang="en-CA" b="1" dirty="0"/>
              <a:t>t=0</a:t>
            </a:r>
          </a:p>
        </p:txBody>
      </p:sp>
      <p:sp>
        <p:nvSpPr>
          <p:cNvPr id="11" name="TextBox 10"/>
          <p:cNvSpPr txBox="1"/>
          <p:nvPr/>
        </p:nvSpPr>
        <p:spPr>
          <a:xfrm>
            <a:off x="1908561" y="2132348"/>
            <a:ext cx="497252" cy="369332"/>
          </a:xfrm>
          <a:prstGeom prst="rect">
            <a:avLst/>
          </a:prstGeom>
          <a:noFill/>
        </p:spPr>
        <p:txBody>
          <a:bodyPr wrap="none" rtlCol="0">
            <a:spAutoFit/>
          </a:bodyPr>
          <a:lstStyle/>
          <a:p>
            <a:r>
              <a:rPr lang="en-CA" b="1" dirty="0"/>
              <a:t>t=2</a:t>
            </a:r>
          </a:p>
        </p:txBody>
      </p:sp>
      <p:sp>
        <p:nvSpPr>
          <p:cNvPr id="12" name="TextBox 11"/>
          <p:cNvSpPr txBox="1"/>
          <p:nvPr/>
        </p:nvSpPr>
        <p:spPr>
          <a:xfrm>
            <a:off x="3802759" y="3227349"/>
            <a:ext cx="497252" cy="369332"/>
          </a:xfrm>
          <a:prstGeom prst="rect">
            <a:avLst/>
          </a:prstGeom>
          <a:noFill/>
        </p:spPr>
        <p:txBody>
          <a:bodyPr wrap="none" rtlCol="0">
            <a:spAutoFit/>
          </a:bodyPr>
          <a:lstStyle/>
          <a:p>
            <a:r>
              <a:rPr lang="en-CA" b="1" dirty="0"/>
              <a:t>t=5</a:t>
            </a:r>
          </a:p>
        </p:txBody>
      </p:sp>
      <p:sp>
        <p:nvSpPr>
          <p:cNvPr id="13" name="TextBox 12"/>
          <p:cNvSpPr txBox="1"/>
          <p:nvPr/>
        </p:nvSpPr>
        <p:spPr>
          <a:xfrm>
            <a:off x="5468173" y="4774880"/>
            <a:ext cx="497252" cy="369332"/>
          </a:xfrm>
          <a:prstGeom prst="rect">
            <a:avLst/>
          </a:prstGeom>
          <a:noFill/>
        </p:spPr>
        <p:txBody>
          <a:bodyPr wrap="none" rtlCol="0">
            <a:spAutoFit/>
          </a:bodyPr>
          <a:lstStyle/>
          <a:p>
            <a:r>
              <a:rPr lang="en-CA" b="1" dirty="0"/>
              <a:t>t=7</a:t>
            </a:r>
          </a:p>
        </p:txBody>
      </p:sp>
    </p:spTree>
    <p:extLst>
      <p:ext uri="{BB962C8B-B14F-4D97-AF65-F5344CB8AC3E}">
        <p14:creationId xmlns:p14="http://schemas.microsoft.com/office/powerpoint/2010/main" val="382392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363998" cy="369332"/>
          </a:xfrm>
          <a:prstGeom prst="rect">
            <a:avLst/>
          </a:prstGeom>
          <a:noFill/>
        </p:spPr>
        <p:txBody>
          <a:bodyPr wrap="none" rtlCol="0">
            <a:spAutoFit/>
          </a:bodyPr>
          <a:lstStyle/>
          <a:p>
            <a:r>
              <a:rPr lang="en-US" dirty="0"/>
              <a:t>Network Theory - Callaway Model</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13</a:t>
            </a:fld>
            <a:r>
              <a:rPr lang="en-US" sz="4000" dirty="0">
                <a:solidFill>
                  <a:srgbClr val="00B0F0"/>
                </a:solidFill>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3"/>
          <a:stretch>
            <a:fillRect/>
          </a:stretch>
        </p:blipFill>
        <p:spPr>
          <a:xfrm>
            <a:off x="1710108" y="1844824"/>
            <a:ext cx="5628481" cy="323355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19672" y="5078378"/>
            <a:ext cx="1632178" cy="246221"/>
          </a:xfrm>
          <a:prstGeom prst="rect">
            <a:avLst/>
          </a:prstGeom>
        </p:spPr>
        <p:txBody>
          <a:bodyPr wrap="none">
            <a:spAutoFit/>
          </a:bodyPr>
          <a:lstStyle/>
          <a:p>
            <a:r>
              <a:rPr lang="en-US" sz="1000" dirty="0"/>
              <a:t>Source: </a:t>
            </a:r>
            <a:r>
              <a:rPr lang="en-US" sz="1000" dirty="0" err="1"/>
              <a:t>Amaral</a:t>
            </a:r>
            <a:r>
              <a:rPr lang="en-US" sz="1000" dirty="0"/>
              <a:t> et al. (2000)</a:t>
            </a:r>
          </a:p>
        </p:txBody>
      </p:sp>
    </p:spTree>
    <p:extLst>
      <p:ext uri="{BB962C8B-B14F-4D97-AF65-F5344CB8AC3E}">
        <p14:creationId xmlns:p14="http://schemas.microsoft.com/office/powerpoint/2010/main" val="61554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006977" cy="369332"/>
          </a:xfrm>
          <a:prstGeom prst="rect">
            <a:avLst/>
          </a:prstGeom>
          <a:noFill/>
        </p:spPr>
        <p:txBody>
          <a:bodyPr wrap="none" rtlCol="0">
            <a:spAutoFit/>
          </a:bodyPr>
          <a:lstStyle/>
          <a:p>
            <a:r>
              <a:rPr lang="en-US" dirty="0"/>
              <a:t>Network Theory - Price Model</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14</a:t>
            </a:fld>
            <a:r>
              <a:rPr lang="en-US" sz="4000" dirty="0">
                <a:solidFill>
                  <a:srgbClr val="00B0F0"/>
                </a:solidFill>
                <a:effectLst>
                  <a:outerShdw blurRad="38100" dist="38100" dir="2700000" algn="tl">
                    <a:srgbClr val="000000">
                      <a:alpha val="43137"/>
                    </a:srgbClr>
                  </a:outerShdw>
                </a:effectLst>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8880"/>
            <a:ext cx="6778408" cy="304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1982996"/>
            <a:ext cx="2869119" cy="369332"/>
          </a:xfrm>
          <a:prstGeom prst="rect">
            <a:avLst/>
          </a:prstGeom>
          <a:noFill/>
        </p:spPr>
        <p:txBody>
          <a:bodyPr wrap="none" rtlCol="0">
            <a:spAutoFit/>
          </a:bodyPr>
          <a:lstStyle/>
          <a:p>
            <a:r>
              <a:rPr lang="en-CA" dirty="0"/>
              <a:t>Adding Direction to Network</a:t>
            </a:r>
          </a:p>
        </p:txBody>
      </p:sp>
    </p:spTree>
    <p:extLst>
      <p:ext uri="{BB962C8B-B14F-4D97-AF65-F5344CB8AC3E}">
        <p14:creationId xmlns:p14="http://schemas.microsoft.com/office/powerpoint/2010/main" val="131708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7070590"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2: FAILURE PROPAGATION AND RECOVERY</a:t>
            </a:r>
          </a:p>
        </p:txBody>
      </p:sp>
      <p:sp>
        <p:nvSpPr>
          <p:cNvPr id="5" name="TextBox 4"/>
          <p:cNvSpPr txBox="1"/>
          <p:nvPr/>
        </p:nvSpPr>
        <p:spPr>
          <a:xfrm>
            <a:off x="1160351" y="692696"/>
            <a:ext cx="4998228" cy="369332"/>
          </a:xfrm>
          <a:prstGeom prst="rect">
            <a:avLst/>
          </a:prstGeom>
          <a:noFill/>
        </p:spPr>
        <p:txBody>
          <a:bodyPr wrap="none" rtlCol="0">
            <a:spAutoFit/>
          </a:bodyPr>
          <a:lstStyle/>
          <a:p>
            <a:r>
              <a:rPr lang="en-US" dirty="0"/>
              <a:t>Disaster Propagation and Custom Recovery Options</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15</a:t>
            </a:fld>
            <a:r>
              <a:rPr lang="en-US" sz="4000" dirty="0">
                <a:solidFill>
                  <a:srgbClr val="00B0F0"/>
                </a:solidFill>
                <a:effectLst>
                  <a:outerShdw blurRad="38100" dist="38100" dir="2700000" algn="tl">
                    <a:srgbClr val="000000">
                      <a:alpha val="43137"/>
                    </a:srgbClr>
                  </a:outerShdw>
                </a:effectLst>
              </a:rPr>
              <a:t>|</a:t>
            </a:r>
          </a:p>
        </p:txBody>
      </p:sp>
      <p:sp>
        <p:nvSpPr>
          <p:cNvPr id="9" name="TextBox 8"/>
          <p:cNvSpPr txBox="1"/>
          <p:nvPr/>
        </p:nvSpPr>
        <p:spPr>
          <a:xfrm>
            <a:off x="1160350" y="1556792"/>
            <a:ext cx="5283857"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Specification of Recovery Strategies</a:t>
            </a:r>
          </a:p>
          <a:p>
            <a:pPr marL="742950" lvl="1" indent="-285750">
              <a:buFont typeface="Arial" panose="020B0604020202020204" pitchFamily="34" charset="0"/>
              <a:buChar char="•"/>
            </a:pPr>
            <a:r>
              <a:rPr lang="en-US" altLang="zh-CN" dirty="0"/>
              <a:t>RS-FF: </a:t>
            </a:r>
            <a:r>
              <a:rPr lang="en-US" altLang="zh-CN" i="1" dirty="0"/>
              <a:t>First repair the elements first failure </a:t>
            </a:r>
            <a:r>
              <a:rPr lang="en-US" altLang="zh-CN" dirty="0"/>
              <a:t>(intra-network)</a:t>
            </a:r>
          </a:p>
          <a:p>
            <a:pPr marL="742950" lvl="1" indent="-285750">
              <a:buFont typeface="Arial" panose="020B0604020202020204" pitchFamily="34" charset="0"/>
              <a:buChar char="•"/>
            </a:pPr>
            <a:r>
              <a:rPr lang="en-US" altLang="zh-CN" dirty="0"/>
              <a:t>RS-FL: </a:t>
            </a:r>
            <a:r>
              <a:rPr lang="en-US" altLang="zh-CN" i="1" dirty="0"/>
              <a:t>First repair the elements last failure </a:t>
            </a:r>
            <a:r>
              <a:rPr lang="en-US" altLang="zh-CN" dirty="0"/>
              <a:t>(intra-network)</a:t>
            </a:r>
            <a:endParaRPr lang="en-US" altLang="zh-CN" i="1" dirty="0"/>
          </a:p>
          <a:p>
            <a:pPr marL="742950" lvl="1" indent="-285750">
              <a:buFont typeface="Arial" panose="020B0604020202020204" pitchFamily="34" charset="0"/>
              <a:buChar char="•"/>
            </a:pPr>
            <a:r>
              <a:rPr lang="en-US" altLang="zh-CN" dirty="0"/>
              <a:t>RS-IE: </a:t>
            </a:r>
            <a:r>
              <a:rPr lang="en-US" altLang="zh-CN" i="1" dirty="0"/>
              <a:t>First repair the important elements independently </a:t>
            </a:r>
            <a:r>
              <a:rPr lang="en-US" altLang="zh-CN" dirty="0"/>
              <a:t>(intra-network)</a:t>
            </a:r>
            <a:endParaRPr lang="en-US" altLang="zh-CN" i="1" dirty="0"/>
          </a:p>
          <a:p>
            <a:pPr marL="742950" lvl="1" indent="-285750">
              <a:buFont typeface="Arial" panose="020B0604020202020204" pitchFamily="34" charset="0"/>
              <a:buChar char="•"/>
            </a:pPr>
            <a:r>
              <a:rPr lang="en-US" altLang="zh-CN" dirty="0"/>
              <a:t>RS-ED:</a:t>
            </a:r>
            <a:r>
              <a:rPr lang="en-US" altLang="zh-CN" i="1" dirty="0"/>
              <a:t> First repair the obvious dependent elements </a:t>
            </a:r>
            <a:r>
              <a:rPr lang="en-US" altLang="zh-CN" dirty="0"/>
              <a:t>(inter-network)</a:t>
            </a:r>
            <a:endParaRPr lang="en-US" altLang="zh-CN" i="1" dirty="0"/>
          </a:p>
          <a:p>
            <a:pPr marL="742950" lvl="1" indent="-285750">
              <a:buFont typeface="Arial" panose="020B0604020202020204" pitchFamily="34" charset="0"/>
              <a:buChar char="•"/>
            </a:pPr>
            <a:r>
              <a:rPr lang="en-US" altLang="zh-CN" dirty="0"/>
              <a:t>RS-EP: </a:t>
            </a:r>
            <a:r>
              <a:rPr lang="en-US" altLang="zh-CN" i="1" dirty="0"/>
              <a:t>First repair the latent dependent elements </a:t>
            </a:r>
            <a:r>
              <a:rPr lang="en-US" altLang="zh-CN" dirty="0"/>
              <a:t>(inter-network)</a:t>
            </a:r>
            <a:r>
              <a:rPr lang="en-US" dirty="0"/>
              <a:t> </a:t>
            </a:r>
          </a:p>
          <a:p>
            <a:pPr marL="285750" indent="-285750">
              <a:buFont typeface="Arial" panose="020B0604020202020204" pitchFamily="34" charset="0"/>
              <a:buChar char="•"/>
            </a:pPr>
            <a:r>
              <a:rPr lang="en-US" sz="2000" dirty="0"/>
              <a:t>Development of computerized code for providing recovery options</a:t>
            </a:r>
            <a:endParaRPr lang="en-US" altLang="zh-CN" sz="2000" i="1" dirty="0"/>
          </a:p>
          <a:p>
            <a:pPr marL="342900" indent="-342900">
              <a:buFont typeface="+mj-lt"/>
              <a:buAutoNum type="arabicPeriod"/>
            </a:pPr>
            <a:endParaRPr lang="en-US" dirty="0"/>
          </a:p>
        </p:txBody>
      </p:sp>
    </p:spTree>
    <p:extLst>
      <p:ext uri="{BB962C8B-B14F-4D97-AF65-F5344CB8AC3E}">
        <p14:creationId xmlns:p14="http://schemas.microsoft.com/office/powerpoint/2010/main" val="165590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7070590"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2: FAILURE PROPAGATION AND RECOVERY</a:t>
            </a:r>
          </a:p>
        </p:txBody>
      </p:sp>
      <p:sp>
        <p:nvSpPr>
          <p:cNvPr id="5" name="TextBox 4"/>
          <p:cNvSpPr txBox="1"/>
          <p:nvPr/>
        </p:nvSpPr>
        <p:spPr>
          <a:xfrm>
            <a:off x="1160351" y="692696"/>
            <a:ext cx="3511987" cy="369332"/>
          </a:xfrm>
          <a:prstGeom prst="rect">
            <a:avLst/>
          </a:prstGeom>
          <a:noFill/>
        </p:spPr>
        <p:txBody>
          <a:bodyPr wrap="none" rtlCol="0">
            <a:spAutoFit/>
          </a:bodyPr>
          <a:lstStyle/>
          <a:p>
            <a:r>
              <a:rPr lang="en-US" dirty="0"/>
              <a:t>Theory – Small World Phenomenon</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16</a:t>
            </a:fld>
            <a:r>
              <a:rPr lang="en-US" sz="4000" dirty="0">
                <a:solidFill>
                  <a:srgbClr val="00B0F0"/>
                </a:solidFill>
                <a:effectLst>
                  <a:outerShdw blurRad="38100" dist="38100" dir="2700000" algn="tl">
                    <a:srgbClr val="000000">
                      <a:alpha val="43137"/>
                    </a:srgbClr>
                  </a:outerShdw>
                </a:effectLst>
              </a:rPr>
              <a:t>|</a:t>
            </a:r>
          </a:p>
        </p:txBody>
      </p:sp>
      <p:pic>
        <p:nvPicPr>
          <p:cNvPr id="9" name="Picture 8"/>
          <p:cNvPicPr>
            <a:picLocks noChangeAspect="1"/>
          </p:cNvPicPr>
          <p:nvPr/>
        </p:nvPicPr>
        <p:blipFill rotWithShape="1">
          <a:blip r:embed="rId3"/>
          <a:srcRect l="876" t="1818" r="35173" b="25449"/>
          <a:stretch/>
        </p:blipFill>
        <p:spPr>
          <a:xfrm>
            <a:off x="2053306" y="1851016"/>
            <a:ext cx="5256585" cy="2880319"/>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194826" y="4895234"/>
            <a:ext cx="7481630" cy="646331"/>
          </a:xfrm>
          <a:prstGeom prst="rect">
            <a:avLst/>
          </a:prstGeom>
        </p:spPr>
        <p:txBody>
          <a:bodyPr wrap="square">
            <a:spAutoFit/>
          </a:bodyPr>
          <a:lstStyle/>
          <a:p>
            <a:endParaRPr lang="en-US" dirty="0"/>
          </a:p>
          <a:p>
            <a:r>
              <a:rPr lang="en-US" dirty="0"/>
              <a:t>      Same number of nodes and edges, but smaller average path length</a:t>
            </a:r>
          </a:p>
        </p:txBody>
      </p:sp>
      <p:sp>
        <p:nvSpPr>
          <p:cNvPr id="12" name="Rectangle 11"/>
          <p:cNvSpPr/>
          <p:nvPr/>
        </p:nvSpPr>
        <p:spPr>
          <a:xfrm>
            <a:off x="1979712" y="4724266"/>
            <a:ext cx="2490970" cy="276999"/>
          </a:xfrm>
          <a:prstGeom prst="rect">
            <a:avLst/>
          </a:prstGeom>
        </p:spPr>
        <p:txBody>
          <a:bodyPr wrap="square">
            <a:spAutoFit/>
          </a:bodyPr>
          <a:lstStyle/>
          <a:p>
            <a:r>
              <a:rPr lang="en-US" sz="1000" dirty="0"/>
              <a:t>Source: Watts and </a:t>
            </a:r>
            <a:r>
              <a:rPr lang="en-US" sz="1000" dirty="0" err="1"/>
              <a:t>Strogatz</a:t>
            </a:r>
            <a:r>
              <a:rPr lang="en-US" sz="1000" dirty="0"/>
              <a:t> (1998</a:t>
            </a:r>
            <a:r>
              <a:rPr lang="en-US" sz="1200" dirty="0"/>
              <a:t>)</a:t>
            </a:r>
          </a:p>
        </p:txBody>
      </p:sp>
    </p:spTree>
    <p:extLst>
      <p:ext uri="{BB962C8B-B14F-4D97-AF65-F5344CB8AC3E}">
        <p14:creationId xmlns:p14="http://schemas.microsoft.com/office/powerpoint/2010/main" val="377954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7070590"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2: FAILURE PROPAGATION AND RECOVERY</a:t>
            </a:r>
          </a:p>
        </p:txBody>
      </p:sp>
      <p:sp>
        <p:nvSpPr>
          <p:cNvPr id="5" name="TextBox 4"/>
          <p:cNvSpPr txBox="1"/>
          <p:nvPr/>
        </p:nvSpPr>
        <p:spPr>
          <a:xfrm>
            <a:off x="1160351" y="692696"/>
            <a:ext cx="6306983" cy="369332"/>
          </a:xfrm>
          <a:prstGeom prst="rect">
            <a:avLst/>
          </a:prstGeom>
          <a:noFill/>
        </p:spPr>
        <p:txBody>
          <a:bodyPr wrap="none" rtlCol="0">
            <a:spAutoFit/>
          </a:bodyPr>
          <a:lstStyle/>
          <a:p>
            <a:r>
              <a:rPr lang="en-US" dirty="0"/>
              <a:t>Faster Propagation and Recommendations to Redesign Networks </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17</a:t>
            </a:fld>
            <a:r>
              <a:rPr lang="en-US" sz="4000" dirty="0">
                <a:solidFill>
                  <a:srgbClr val="00B0F0"/>
                </a:solidFill>
                <a:effectLst>
                  <a:outerShdw blurRad="38100" dist="38100" dir="2700000" algn="tl">
                    <a:srgbClr val="000000">
                      <a:alpha val="43137"/>
                    </a:srgbClr>
                  </a:outerShdw>
                </a:effectLst>
              </a:rPr>
              <a:t>|</a:t>
            </a:r>
          </a:p>
        </p:txBody>
      </p:sp>
      <p:pic>
        <p:nvPicPr>
          <p:cNvPr id="3074" name="Picture 2" descr="Redesigning f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86" y="1772816"/>
            <a:ext cx="7364114"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584" y="5230361"/>
            <a:ext cx="4822154" cy="430887"/>
          </a:xfrm>
          <a:prstGeom prst="rect">
            <a:avLst/>
          </a:prstGeom>
          <a:noFill/>
        </p:spPr>
        <p:txBody>
          <a:bodyPr wrap="none" rtlCol="0">
            <a:spAutoFit/>
          </a:bodyPr>
          <a:lstStyle/>
          <a:p>
            <a:r>
              <a:rPr lang="en-CA" sz="1000" dirty="0"/>
              <a:t>Source: </a:t>
            </a:r>
            <a:r>
              <a:rPr lang="en-CA" sz="1000" dirty="0">
                <a:hlinkClick r:id="rId4"/>
              </a:rPr>
              <a:t>https://thenatureofbusiness.org/page/3/</a:t>
            </a:r>
            <a:r>
              <a:rPr lang="en-CA" sz="1000" dirty="0"/>
              <a:t> and </a:t>
            </a:r>
            <a:br>
              <a:rPr lang="en-CA" sz="1000" dirty="0"/>
            </a:br>
            <a:r>
              <a:rPr lang="en-CA" sz="1000" dirty="0"/>
              <a:t>http://humanspaces.com/2016/08/29/the-future-of-business-redesigning-for-resilience</a:t>
            </a:r>
            <a:r>
              <a:rPr lang="en-CA" sz="1200" dirty="0"/>
              <a:t>/</a:t>
            </a:r>
          </a:p>
        </p:txBody>
      </p:sp>
    </p:spTree>
    <p:extLst>
      <p:ext uri="{BB962C8B-B14F-4D97-AF65-F5344CB8AC3E}">
        <p14:creationId xmlns:p14="http://schemas.microsoft.com/office/powerpoint/2010/main" val="314950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447346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3: Resilience Calculation</a:t>
            </a:r>
          </a:p>
        </p:txBody>
      </p:sp>
      <p:sp>
        <p:nvSpPr>
          <p:cNvPr id="5" name="TextBox 4"/>
          <p:cNvSpPr txBox="1"/>
          <p:nvPr/>
        </p:nvSpPr>
        <p:spPr>
          <a:xfrm>
            <a:off x="1160351" y="692696"/>
            <a:ext cx="1119987" cy="369332"/>
          </a:xfrm>
          <a:prstGeom prst="rect">
            <a:avLst/>
          </a:prstGeom>
          <a:noFill/>
        </p:spPr>
        <p:txBody>
          <a:bodyPr wrap="none" rtlCol="0">
            <a:spAutoFit/>
          </a:bodyPr>
          <a:lstStyle/>
          <a:p>
            <a:r>
              <a:rPr lang="en-US" dirty="0"/>
              <a:t>Resilience</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18</a:t>
            </a:fld>
            <a:r>
              <a:rPr lang="en-US" sz="4000" dirty="0">
                <a:solidFill>
                  <a:srgbClr val="00B0F0"/>
                </a:solidFill>
                <a:effectLst>
                  <a:outerShdw blurRad="38100" dist="38100" dir="2700000" algn="tl">
                    <a:srgbClr val="000000">
                      <a:alpha val="43137"/>
                    </a:srgbClr>
                  </a:outerShdw>
                </a:effectLst>
              </a:rPr>
              <a:t>|</a:t>
            </a:r>
          </a:p>
        </p:txBody>
      </p:sp>
      <p:grpSp>
        <p:nvGrpSpPr>
          <p:cNvPr id="9" name="Group 8"/>
          <p:cNvGrpSpPr/>
          <p:nvPr/>
        </p:nvGrpSpPr>
        <p:grpSpPr>
          <a:xfrm>
            <a:off x="1169750" y="1628800"/>
            <a:ext cx="6696744" cy="3816424"/>
            <a:chOff x="1116098" y="1430370"/>
            <a:chExt cx="7472937" cy="4552289"/>
          </a:xfrm>
        </p:grpSpPr>
        <p:pic>
          <p:nvPicPr>
            <p:cNvPr id="10" name="Picture 35"/>
            <p:cNvPicPr/>
            <p:nvPr/>
          </p:nvPicPr>
          <p:blipFill>
            <a:blip r:embed="rId3" cstate="print">
              <a:extLst>
                <a:ext uri="{28A0092B-C50C-407E-A947-70E740481C1C}">
                  <a14:useLocalDpi xmlns:a14="http://schemas.microsoft.com/office/drawing/2010/main" val="0"/>
                </a:ext>
              </a:extLst>
            </a:blip>
            <a:stretch>
              <a:fillRect/>
            </a:stretch>
          </p:blipFill>
          <p:spPr>
            <a:xfrm>
              <a:off x="1116098" y="1430370"/>
              <a:ext cx="7472937" cy="455228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339752" y="2791961"/>
              <a:ext cx="1023585" cy="276999"/>
            </a:xfrm>
            <a:prstGeom prst="rect">
              <a:avLst/>
            </a:prstGeom>
            <a:noFill/>
          </p:spPr>
          <p:txBody>
            <a:bodyPr wrap="square" rtlCol="0">
              <a:spAutoFit/>
            </a:bodyPr>
            <a:lstStyle/>
            <a:p>
              <a:r>
                <a:rPr lang="en-US" sz="1200" dirty="0"/>
                <a:t>Redundancy</a:t>
              </a:r>
            </a:p>
          </p:txBody>
        </p:sp>
      </p:grpSp>
    </p:spTree>
    <p:extLst>
      <p:ext uri="{BB962C8B-B14F-4D97-AF65-F5344CB8AC3E}">
        <p14:creationId xmlns:p14="http://schemas.microsoft.com/office/powerpoint/2010/main" val="331262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4972002"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4: Decision Making Support</a:t>
            </a:r>
          </a:p>
        </p:txBody>
      </p:sp>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19</a:t>
            </a:fld>
            <a:r>
              <a:rPr lang="en-US" sz="4000" dirty="0">
                <a:solidFill>
                  <a:srgbClr val="00B0F0"/>
                </a:solidFill>
                <a:effectLst>
                  <a:outerShdw blurRad="38100" dist="38100" dir="2700000" algn="tl">
                    <a:srgbClr val="000000">
                      <a:alpha val="43137"/>
                    </a:srgbClr>
                  </a:outerShdw>
                </a:effectLst>
              </a:rPr>
              <a:t>|</a:t>
            </a:r>
          </a:p>
        </p:txBody>
      </p:sp>
      <p:sp>
        <p:nvSpPr>
          <p:cNvPr id="8" name="TextBox 7"/>
          <p:cNvSpPr txBox="1"/>
          <p:nvPr/>
        </p:nvSpPr>
        <p:spPr>
          <a:xfrm>
            <a:off x="1187624" y="692696"/>
            <a:ext cx="2421304" cy="369332"/>
          </a:xfrm>
          <a:prstGeom prst="rect">
            <a:avLst/>
          </a:prstGeom>
          <a:noFill/>
        </p:spPr>
        <p:txBody>
          <a:bodyPr wrap="none" rtlCol="0">
            <a:spAutoFit/>
          </a:bodyPr>
          <a:lstStyle/>
          <a:p>
            <a:r>
              <a:rPr lang="en-CA" dirty="0" err="1">
                <a:solidFill>
                  <a:prstClr val="black"/>
                </a:solidFill>
              </a:rPr>
              <a:t>Mul</a:t>
            </a:r>
            <a:r>
              <a:rPr lang="en-US" dirty="0" err="1"/>
              <a:t>ti</a:t>
            </a:r>
            <a:r>
              <a:rPr lang="en-US" dirty="0"/>
              <a:t>-objective Analysis</a:t>
            </a:r>
            <a:endParaRPr lang="en-CA" dirty="0">
              <a:solidFill>
                <a:prstClr val="black"/>
              </a:solidFill>
            </a:endParaRP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pic>
        <p:nvPicPr>
          <p:cNvPr id="2" name="Picture 1"/>
          <p:cNvPicPr>
            <a:picLocks noChangeAspect="1"/>
          </p:cNvPicPr>
          <p:nvPr/>
        </p:nvPicPr>
        <p:blipFill>
          <a:blip r:embed="rId3"/>
          <a:stretch>
            <a:fillRect/>
          </a:stretch>
        </p:blipFill>
        <p:spPr>
          <a:xfrm>
            <a:off x="4916193" y="2424762"/>
            <a:ext cx="3688256" cy="244439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99898" y="2420888"/>
            <a:ext cx="4176464" cy="2387281"/>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67544" y="4746049"/>
            <a:ext cx="2218877" cy="246221"/>
          </a:xfrm>
          <a:prstGeom prst="rect">
            <a:avLst/>
          </a:prstGeom>
          <a:noFill/>
        </p:spPr>
        <p:txBody>
          <a:bodyPr wrap="none" rtlCol="0">
            <a:spAutoFit/>
          </a:bodyPr>
          <a:lstStyle/>
          <a:p>
            <a:r>
              <a:rPr lang="en-US" sz="1000" dirty="0"/>
              <a:t>Source: </a:t>
            </a:r>
            <a:r>
              <a:rPr lang="en-US" sz="1000" dirty="0" err="1"/>
              <a:t>Simonovic</a:t>
            </a:r>
            <a:r>
              <a:rPr lang="en-US" sz="1000" dirty="0"/>
              <a:t>, Course Notes: </a:t>
            </a:r>
            <a:r>
              <a:rPr lang="en-US" sz="1000" i="1" dirty="0"/>
              <a:t>MO4</a:t>
            </a:r>
            <a:endParaRPr lang="en-US" sz="1000" dirty="0"/>
          </a:p>
        </p:txBody>
      </p:sp>
      <p:sp>
        <p:nvSpPr>
          <p:cNvPr id="5" name="Rectangle 4"/>
          <p:cNvSpPr/>
          <p:nvPr/>
        </p:nvSpPr>
        <p:spPr>
          <a:xfrm>
            <a:off x="1187624" y="2424762"/>
            <a:ext cx="720080" cy="2342773"/>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7380312" y="2780928"/>
            <a:ext cx="792088" cy="452953"/>
          </a:xfrm>
          <a:prstGeom prst="straightConnector1">
            <a:avLst/>
          </a:prstGeom>
          <a:ln w="19050">
            <a:solidFill>
              <a:srgbClr val="FF0000"/>
            </a:solidFill>
            <a:headEnd type="triangl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6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4308552"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Research Objective and Plan</a:t>
            </a:r>
          </a:p>
        </p:txBody>
      </p:sp>
      <p:sp>
        <p:nvSpPr>
          <p:cNvPr id="5" name="TextBox 4"/>
          <p:cNvSpPr txBox="1"/>
          <p:nvPr/>
        </p:nvSpPr>
        <p:spPr>
          <a:xfrm>
            <a:off x="1160351" y="692696"/>
            <a:ext cx="1352230" cy="369332"/>
          </a:xfrm>
          <a:prstGeom prst="rect">
            <a:avLst/>
          </a:prstGeom>
          <a:noFill/>
        </p:spPr>
        <p:txBody>
          <a:bodyPr wrap="none" rtlCol="0">
            <a:spAutoFit/>
          </a:bodyPr>
          <a:lstStyle/>
          <a:p>
            <a:r>
              <a:rPr lang="en-US" dirty="0"/>
              <a:t>Introduction</a:t>
            </a:r>
          </a:p>
        </p:txBody>
      </p:sp>
      <p:sp>
        <p:nvSpPr>
          <p:cNvPr id="6" name="TextBox 5"/>
          <p:cNvSpPr txBox="1"/>
          <p:nvPr/>
        </p:nvSpPr>
        <p:spPr>
          <a:xfrm>
            <a:off x="467544" y="332656"/>
            <a:ext cx="679994" cy="707886"/>
          </a:xfrm>
          <a:prstGeom prst="rect">
            <a:avLst/>
          </a:prstGeom>
          <a:noFill/>
        </p:spPr>
        <p:txBody>
          <a:bodyPr wrap="none" rtlCol="0">
            <a:spAutoFit/>
          </a:bodyPr>
          <a:lstStyle/>
          <a:p>
            <a:fld id="{6243B1BF-678F-4136-A1F4-FDB1B26D66C4}" type="slidenum">
              <a:rPr lang="en-US" sz="4000" smtClean="0">
                <a:solidFill>
                  <a:srgbClr val="00B0F0"/>
                </a:solidFill>
                <a:effectLst>
                  <a:outerShdw blurRad="38100" dist="38100" dir="2700000" algn="tl">
                    <a:srgbClr val="000000">
                      <a:alpha val="43137"/>
                    </a:srgbClr>
                  </a:outerShdw>
                </a:effectLst>
              </a:rPr>
              <a:t>2</a:t>
            </a:fld>
            <a:r>
              <a:rPr lang="en-US" sz="4000" dirty="0">
                <a:solidFill>
                  <a:srgbClr val="00B0F0"/>
                </a:solidFill>
                <a:effectLst>
                  <a:outerShdw blurRad="38100" dist="38100" dir="2700000" algn="tl">
                    <a:srgbClr val="000000">
                      <a:alpha val="43137"/>
                    </a:srgbClr>
                  </a:outerShdw>
                </a:effectLst>
              </a:rPr>
              <a:t>|</a:t>
            </a:r>
          </a:p>
        </p:txBody>
      </p:sp>
      <p:sp>
        <p:nvSpPr>
          <p:cNvPr id="18" name="Content Placeholder 2"/>
          <p:cNvSpPr>
            <a:spLocks noGrp="1"/>
          </p:cNvSpPr>
          <p:nvPr>
            <p:ph idx="1"/>
          </p:nvPr>
        </p:nvSpPr>
        <p:spPr>
          <a:xfrm>
            <a:off x="1146304" y="1347738"/>
            <a:ext cx="7540496" cy="4961582"/>
          </a:xfrm>
        </p:spPr>
        <p:txBody>
          <a:bodyPr>
            <a:normAutofit/>
          </a:bodyPr>
          <a:lstStyle/>
          <a:p>
            <a:pPr marL="0" indent="0">
              <a:buNone/>
            </a:pPr>
            <a:r>
              <a:rPr lang="en-US" sz="2000" b="1" dirty="0"/>
              <a:t>Project task 6 </a:t>
            </a:r>
          </a:p>
          <a:p>
            <a:pPr marL="0" indent="0">
              <a:buNone/>
            </a:pPr>
            <a:r>
              <a:rPr lang="en-US" sz="1800" dirty="0"/>
              <a:t>Tool for mapping resilience of urban regions across Canada for all hazards</a:t>
            </a:r>
          </a:p>
          <a:p>
            <a:r>
              <a:rPr lang="en-US" sz="1800" dirty="0"/>
              <a:t>Dr. Kong’s completed work </a:t>
            </a:r>
          </a:p>
          <a:p>
            <a:pPr marL="0" indent="0">
              <a:buNone/>
            </a:pPr>
            <a:endParaRPr lang="en-US" sz="18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pPr marL="914400" lvl="2" indent="0">
              <a:buNone/>
            </a:pPr>
            <a:endParaRPr lang="en-US" sz="1800" dirty="0"/>
          </a:p>
          <a:p>
            <a:r>
              <a:rPr lang="en-US" sz="1800" dirty="0"/>
              <a:t>Collaboration with the City of Toronto</a:t>
            </a:r>
          </a:p>
        </p:txBody>
      </p:sp>
      <p:pic>
        <p:nvPicPr>
          <p:cNvPr id="19" name="Picture 18"/>
          <p:cNvPicPr>
            <a:picLocks noChangeAspect="1"/>
          </p:cNvPicPr>
          <p:nvPr/>
        </p:nvPicPr>
        <p:blipFill>
          <a:blip r:embed="rId3"/>
          <a:stretch>
            <a:fillRect/>
          </a:stretch>
        </p:blipFill>
        <p:spPr>
          <a:xfrm>
            <a:off x="777433" y="2671930"/>
            <a:ext cx="3258126" cy="2629278"/>
          </a:xfrm>
          <a:prstGeom prst="rect">
            <a:avLst/>
          </a:prstGeom>
          <a:ln>
            <a:noFill/>
          </a:ln>
          <a:effectLst>
            <a:outerShdw blurRad="292100" dist="139700" dir="2700000" algn="tl" rotWithShape="0">
              <a:srgbClr val="333333">
                <a:alpha val="65000"/>
              </a:srgbClr>
            </a:outerShdw>
          </a:effectLst>
        </p:spPr>
      </p:pic>
      <p:pic>
        <p:nvPicPr>
          <p:cNvPr id="20"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378" t="2576" b="18674"/>
          <a:stretch/>
        </p:blipFill>
        <p:spPr>
          <a:xfrm>
            <a:off x="4283967" y="2561982"/>
            <a:ext cx="4556179" cy="2811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569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6129563"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WEB BASED DECISION SUPPORT TOOL     </a:t>
            </a:r>
          </a:p>
        </p:txBody>
      </p:sp>
      <p:sp>
        <p:nvSpPr>
          <p:cNvPr id="6" name="TextBox 5"/>
          <p:cNvSpPr txBox="1"/>
          <p:nvPr/>
        </p:nvSpPr>
        <p:spPr>
          <a:xfrm>
            <a:off x="467544" y="332656"/>
            <a:ext cx="679994"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20</a:t>
            </a:fld>
            <a:r>
              <a:rPr lang="en-US" sz="4000" dirty="0">
                <a:solidFill>
                  <a:srgbClr val="00B0F0"/>
                </a:solidFill>
                <a:effectLst>
                  <a:outerShdw blurRad="38100" dist="38100" dir="2700000" algn="tl">
                    <a:srgbClr val="000000">
                      <a:alpha val="43137"/>
                    </a:srgbClr>
                  </a:outerShdw>
                </a:effectLst>
              </a:rPr>
              <a:t>|</a:t>
            </a: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sp>
        <p:nvSpPr>
          <p:cNvPr id="7" name="TextBox 6"/>
          <p:cNvSpPr txBox="1"/>
          <p:nvPr/>
        </p:nvSpPr>
        <p:spPr>
          <a:xfrm>
            <a:off x="467544" y="1342504"/>
            <a:ext cx="8241150" cy="4339650"/>
          </a:xfrm>
          <a:prstGeom prst="rect">
            <a:avLst/>
          </a:prstGeom>
          <a:noFill/>
        </p:spPr>
        <p:txBody>
          <a:bodyPr wrap="square" rtlCol="0">
            <a:spAutoFit/>
          </a:bodyPr>
          <a:lstStyle/>
          <a:p>
            <a:pPr marL="857250" lvl="1" indent="-400050">
              <a:buClr>
                <a:srgbClr val="C00000"/>
              </a:buClr>
              <a:buFont typeface="Arial" panose="020B0604020202020204" pitchFamily="34" charset="0"/>
              <a:buChar char="•"/>
            </a:pPr>
            <a:r>
              <a:rPr lang="en-US" sz="2000" dirty="0"/>
              <a:t>New resilience tool</a:t>
            </a:r>
          </a:p>
          <a:p>
            <a:pPr marL="1314450" lvl="2" indent="-400050">
              <a:buClr>
                <a:srgbClr val="C00000"/>
              </a:buClr>
              <a:buFont typeface="Arial" panose="020B0604020202020204" pitchFamily="34" charset="0"/>
              <a:buChar char="•"/>
            </a:pPr>
            <a:r>
              <a:rPr lang="en-US" sz="2000" dirty="0"/>
              <a:t>Decision support system (DSS) structure</a:t>
            </a:r>
          </a:p>
          <a:p>
            <a:pPr marL="1314450" lvl="2" indent="-400050">
              <a:buClr>
                <a:srgbClr val="C00000"/>
              </a:buClr>
              <a:buFont typeface="Arial" panose="020B0604020202020204" pitchFamily="34" charset="0"/>
              <a:buChar char="•"/>
            </a:pPr>
            <a:r>
              <a:rPr lang="en-US" sz="2000" dirty="0"/>
              <a:t>Key features of the new tool</a:t>
            </a:r>
          </a:p>
          <a:p>
            <a:pPr marL="1771650" lvl="3" indent="-400050">
              <a:buClr>
                <a:srgbClr val="C00000"/>
              </a:buClr>
              <a:buFont typeface="Arial" panose="020B0604020202020204" pitchFamily="34" charset="0"/>
              <a:buChar char="•"/>
            </a:pPr>
            <a:r>
              <a:rPr lang="en-US" sz="2000" dirty="0"/>
              <a:t>Sliders, maps, graphs</a:t>
            </a:r>
          </a:p>
          <a:p>
            <a:pPr marL="1771650" lvl="3" indent="-400050">
              <a:buClr>
                <a:srgbClr val="C00000"/>
              </a:buClr>
              <a:buFont typeface="Arial" panose="020B0604020202020204" pitchFamily="34" charset="0"/>
              <a:buChar char="•"/>
            </a:pPr>
            <a:r>
              <a:rPr lang="en-US" sz="2000" dirty="0"/>
              <a:t>Databases, web interface choice </a:t>
            </a:r>
          </a:p>
          <a:p>
            <a:pPr marL="1771650" lvl="3" indent="-400050">
              <a:buClr>
                <a:srgbClr val="C00000"/>
              </a:buClr>
              <a:buFont typeface="Arial" panose="020B0604020202020204" pitchFamily="34" charset="0"/>
              <a:buChar char="•"/>
            </a:pPr>
            <a:endParaRPr lang="en-US" sz="2000" dirty="0"/>
          </a:p>
          <a:p>
            <a:pPr marL="857250" lvl="1" indent="-400050">
              <a:buClr>
                <a:srgbClr val="C00000"/>
              </a:buClr>
              <a:buFont typeface="Arial" panose="020B0604020202020204" pitchFamily="34" charset="0"/>
              <a:buChar char="•"/>
            </a:pPr>
            <a:r>
              <a:rPr lang="en-US" sz="2000" dirty="0"/>
              <a:t>User walkthrough of tool</a:t>
            </a:r>
          </a:p>
          <a:p>
            <a:pPr marL="1314450" lvl="2" indent="-400050">
              <a:buClr>
                <a:srgbClr val="C00000"/>
              </a:buClr>
              <a:buFont typeface="Arial" panose="020B0604020202020204" pitchFamily="34" charset="0"/>
              <a:buChar char="•"/>
            </a:pPr>
            <a:r>
              <a:rPr lang="en-US" sz="2000" dirty="0"/>
              <a:t>Step 1. Building network</a:t>
            </a:r>
          </a:p>
          <a:p>
            <a:pPr marL="1314450" lvl="2" indent="-400050">
              <a:buClr>
                <a:srgbClr val="C00000"/>
              </a:buClr>
              <a:buFont typeface="Arial" panose="020B0604020202020204" pitchFamily="34" charset="0"/>
              <a:buChar char="•"/>
            </a:pPr>
            <a:r>
              <a:rPr lang="en-US" sz="2000" dirty="0"/>
              <a:t>Step 2. </a:t>
            </a:r>
            <a:r>
              <a:rPr lang="en-US" sz="2000"/>
              <a:t>Disaster propagation/Restoration </a:t>
            </a:r>
            <a:r>
              <a:rPr lang="en-US" sz="2000" dirty="0"/>
              <a:t>strategies</a:t>
            </a:r>
          </a:p>
          <a:p>
            <a:pPr marL="1314450" lvl="2" indent="-400050">
              <a:buClr>
                <a:srgbClr val="C00000"/>
              </a:buClr>
              <a:buFont typeface="Arial" panose="020B0604020202020204" pitchFamily="34" charset="0"/>
              <a:buChar char="•"/>
            </a:pPr>
            <a:r>
              <a:rPr lang="en-US" sz="2000" dirty="0"/>
              <a:t>Step 3. Resilience calculation </a:t>
            </a:r>
          </a:p>
          <a:p>
            <a:pPr marL="1314450" lvl="2" indent="-400050">
              <a:buClr>
                <a:srgbClr val="C00000"/>
              </a:buClr>
              <a:buFont typeface="Arial" panose="020B0604020202020204" pitchFamily="34" charset="0"/>
              <a:buChar char="•"/>
            </a:pPr>
            <a:r>
              <a:rPr lang="en-US" sz="2000" dirty="0"/>
              <a:t>Step 4. Decision making (Multi-objective analysis)</a:t>
            </a:r>
          </a:p>
          <a:p>
            <a:pPr lvl="2">
              <a:buClr>
                <a:srgbClr val="C00000"/>
              </a:buClr>
            </a:pPr>
            <a:endParaRPr lang="en-US" dirty="0"/>
          </a:p>
          <a:p>
            <a:pPr marL="742950" lvl="1" indent="-285750">
              <a:buClr>
                <a:srgbClr val="C00000"/>
              </a:buClr>
              <a:buFont typeface="Arial" panose="020B0604020202020204" pitchFamily="34" charset="0"/>
              <a:buChar char="•"/>
            </a:pPr>
            <a:r>
              <a:rPr lang="en-US" dirty="0" err="1"/>
              <a:t>ResilSIM</a:t>
            </a:r>
            <a:r>
              <a:rPr lang="en-US" dirty="0"/>
              <a:t> tool </a:t>
            </a:r>
            <a:r>
              <a:rPr lang="en-US" sz="2000" dirty="0"/>
              <a:t>prototype</a:t>
            </a:r>
            <a:endParaRPr lang="en-US" dirty="0"/>
          </a:p>
          <a:p>
            <a:pPr lvl="2">
              <a:buClr>
                <a:srgbClr val="C00000"/>
              </a:buClr>
            </a:pPr>
            <a:endParaRPr lang="en-US" dirty="0"/>
          </a:p>
        </p:txBody>
      </p:sp>
    </p:spTree>
    <p:extLst>
      <p:ext uri="{BB962C8B-B14F-4D97-AF65-F5344CB8AC3E}">
        <p14:creationId xmlns:p14="http://schemas.microsoft.com/office/powerpoint/2010/main" val="187806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395536" y="260648"/>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21</a:t>
            </a:fld>
            <a:r>
              <a:rPr lang="en-US" sz="4000" dirty="0">
                <a:solidFill>
                  <a:srgbClr val="00B0F0"/>
                </a:solidFill>
                <a:effectLst>
                  <a:outerShdw blurRad="38100" dist="38100" dir="2700000" algn="tl">
                    <a:srgbClr val="000000">
                      <a:alpha val="43137"/>
                    </a:srgbClr>
                  </a:outerShdw>
                </a:effectLst>
              </a:rPr>
              <a:t>|</a:t>
            </a: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sp>
        <p:nvSpPr>
          <p:cNvPr id="7" name="TextBox 6"/>
          <p:cNvSpPr txBox="1"/>
          <p:nvPr/>
        </p:nvSpPr>
        <p:spPr>
          <a:xfrm>
            <a:off x="467544" y="1342504"/>
            <a:ext cx="8241150" cy="1384995"/>
          </a:xfrm>
          <a:prstGeom prst="rect">
            <a:avLst/>
          </a:prstGeom>
          <a:noFill/>
        </p:spPr>
        <p:txBody>
          <a:bodyPr wrap="square" rtlCol="0">
            <a:spAutoFit/>
          </a:bodyPr>
          <a:lstStyle/>
          <a:p>
            <a:pPr marL="857250" lvl="1" indent="-400050">
              <a:buClr>
                <a:srgbClr val="C00000"/>
              </a:buClr>
              <a:buFont typeface="Arial" panose="020B0604020202020204" pitchFamily="34" charset="0"/>
              <a:buChar char="•"/>
            </a:pPr>
            <a:r>
              <a:rPr lang="en-US" sz="2200" dirty="0"/>
              <a:t>Structure and key features of the tool</a:t>
            </a:r>
          </a:p>
          <a:p>
            <a:pPr marL="800100" lvl="1" indent="-342900">
              <a:buClr>
                <a:srgbClr val="C00000"/>
              </a:buClr>
              <a:buFont typeface="Arial" panose="020B0604020202020204" pitchFamily="34" charset="0"/>
              <a:buChar char="•"/>
            </a:pPr>
            <a:r>
              <a:rPr lang="en-US" sz="2200" dirty="0"/>
              <a:t>Decision support system (DSS)</a:t>
            </a:r>
          </a:p>
          <a:p>
            <a:pPr marL="1771650" lvl="3" indent="-400050">
              <a:buClr>
                <a:srgbClr val="C00000"/>
              </a:buClr>
              <a:buFont typeface="Arial" panose="020B0604020202020204" pitchFamily="34" charset="0"/>
              <a:buChar char="•"/>
            </a:pPr>
            <a:endParaRPr lang="en-US" sz="2200" dirty="0"/>
          </a:p>
          <a:p>
            <a:pPr lvl="2">
              <a:buClr>
                <a:srgbClr val="C00000"/>
              </a:buClr>
            </a:pPr>
            <a:r>
              <a:rPr lang="en-US" dirty="0"/>
              <a:t>	</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45701" y="4203170"/>
            <a:ext cx="1934344" cy="193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386" y="2261347"/>
            <a:ext cx="2104975" cy="994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6252896" y="6291402"/>
            <a:ext cx="1058175" cy="369332"/>
          </a:xfrm>
          <a:prstGeom prst="rect">
            <a:avLst/>
          </a:prstGeom>
        </p:spPr>
        <p:txBody>
          <a:bodyPr wrap="none">
            <a:spAutoFit/>
          </a:bodyPr>
          <a:lstStyle/>
          <a:p>
            <a:pPr algn="ctr"/>
            <a:r>
              <a:rPr lang="en-CA" dirty="0">
                <a:solidFill>
                  <a:schemeClr val="tx2">
                    <a:lumMod val="60000"/>
                    <a:lumOff val="40000"/>
                  </a:schemeClr>
                </a:solidFill>
              </a:rPr>
              <a:t>Database</a:t>
            </a:r>
            <a:endParaRPr lang="en-US" dirty="0">
              <a:solidFill>
                <a:schemeClr val="tx2">
                  <a:lumMod val="60000"/>
                  <a:lumOff val="40000"/>
                </a:schemeClr>
              </a:solidFill>
            </a:endParaRPr>
          </a:p>
        </p:txBody>
      </p:sp>
      <p:sp>
        <p:nvSpPr>
          <p:cNvPr id="13" name="Rectangle 12"/>
          <p:cNvSpPr/>
          <p:nvPr/>
        </p:nvSpPr>
        <p:spPr>
          <a:xfrm>
            <a:off x="5690835" y="1826906"/>
            <a:ext cx="2244076" cy="369332"/>
          </a:xfrm>
          <a:prstGeom prst="rect">
            <a:avLst/>
          </a:prstGeom>
        </p:spPr>
        <p:txBody>
          <a:bodyPr wrap="none">
            <a:spAutoFit/>
          </a:bodyPr>
          <a:lstStyle/>
          <a:p>
            <a:r>
              <a:rPr lang="en-CA" dirty="0">
                <a:solidFill>
                  <a:schemeClr val="tx2">
                    <a:lumMod val="60000"/>
                    <a:lumOff val="40000"/>
                  </a:schemeClr>
                </a:solidFill>
              </a:rPr>
              <a:t>Mathematical Models</a:t>
            </a:r>
            <a:endParaRPr lang="en-US" dirty="0">
              <a:solidFill>
                <a:schemeClr val="tx2">
                  <a:lumMod val="60000"/>
                  <a:lumOff val="40000"/>
                </a:schemeClr>
              </a:solidFill>
            </a:endParaRPr>
          </a:p>
        </p:txBody>
      </p:sp>
      <p:sp>
        <p:nvSpPr>
          <p:cNvPr id="15" name="Rectangle 14"/>
          <p:cNvSpPr/>
          <p:nvPr/>
        </p:nvSpPr>
        <p:spPr>
          <a:xfrm>
            <a:off x="2183649" y="2500086"/>
            <a:ext cx="1507657" cy="369332"/>
          </a:xfrm>
          <a:prstGeom prst="rect">
            <a:avLst/>
          </a:prstGeom>
        </p:spPr>
        <p:txBody>
          <a:bodyPr wrap="none">
            <a:spAutoFit/>
          </a:bodyPr>
          <a:lstStyle/>
          <a:p>
            <a:r>
              <a:rPr lang="en-CA" dirty="0">
                <a:solidFill>
                  <a:schemeClr val="tx2">
                    <a:lumMod val="60000"/>
                    <a:lumOff val="40000"/>
                  </a:schemeClr>
                </a:solidFill>
              </a:rPr>
              <a:t>User Interface</a:t>
            </a:r>
            <a:endParaRPr lang="en-US" dirty="0">
              <a:solidFill>
                <a:schemeClr val="tx2">
                  <a:lumMod val="60000"/>
                  <a:lumOff val="40000"/>
                </a:schemeClr>
              </a:solidFill>
            </a:endParaRPr>
          </a:p>
        </p:txBody>
      </p:sp>
      <p:cxnSp>
        <p:nvCxnSpPr>
          <p:cNvPr id="16" name="Elbow Connector 10"/>
          <p:cNvCxnSpPr>
            <a:endCxn id="10" idx="1"/>
          </p:cNvCxnSpPr>
          <p:nvPr/>
        </p:nvCxnSpPr>
        <p:spPr>
          <a:xfrm flipV="1">
            <a:off x="4535956" y="2758355"/>
            <a:ext cx="1224430" cy="1222030"/>
          </a:xfrm>
          <a:prstGeom prst="bentConnector3">
            <a:avLst>
              <a:gd name="adj1" fmla="val 50000"/>
            </a:avLst>
          </a:prstGeom>
          <a:ln w="190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7" name="Elbow Connector 11"/>
          <p:cNvCxnSpPr>
            <a:endCxn id="9" idx="1"/>
          </p:cNvCxnSpPr>
          <p:nvPr/>
        </p:nvCxnSpPr>
        <p:spPr>
          <a:xfrm>
            <a:off x="4503323" y="4378104"/>
            <a:ext cx="1342378" cy="792238"/>
          </a:xfrm>
          <a:prstGeom prst="bentConnector3">
            <a:avLst>
              <a:gd name="adj1" fmla="val 50000"/>
            </a:avLst>
          </a:prstGeom>
          <a:ln w="190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flipH="1">
            <a:off x="6812873" y="3255363"/>
            <a:ext cx="1" cy="947807"/>
          </a:xfrm>
          <a:prstGeom prst="straightConnector1">
            <a:avLst/>
          </a:prstGeom>
          <a:ln w="190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1223846" y="2936279"/>
            <a:ext cx="3502000" cy="2533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3505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22</a:t>
            </a:fld>
            <a:r>
              <a:rPr lang="en-US" sz="4000" dirty="0">
                <a:solidFill>
                  <a:srgbClr val="00B0F0"/>
                </a:solidFill>
                <a:effectLst>
                  <a:outerShdw blurRad="38100" dist="38100" dir="2700000" algn="tl">
                    <a:srgbClr val="000000">
                      <a:alpha val="43137"/>
                    </a:srgbClr>
                  </a:outerShdw>
                </a:effectLst>
              </a:rPr>
              <a:t>|</a:t>
            </a: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sp>
        <p:nvSpPr>
          <p:cNvPr id="7" name="TextBox 6"/>
          <p:cNvSpPr txBox="1"/>
          <p:nvPr/>
        </p:nvSpPr>
        <p:spPr>
          <a:xfrm>
            <a:off x="714207" y="1526009"/>
            <a:ext cx="8241150" cy="3847207"/>
          </a:xfrm>
          <a:prstGeom prst="rect">
            <a:avLst/>
          </a:prstGeom>
          <a:noFill/>
        </p:spPr>
        <p:txBody>
          <a:bodyPr wrap="square" rtlCol="0">
            <a:spAutoFit/>
          </a:bodyPr>
          <a:lstStyle/>
          <a:p>
            <a:pPr marL="857250" lvl="1" indent="-400050">
              <a:buClr>
                <a:srgbClr val="C00000"/>
              </a:buClr>
              <a:buFont typeface="Arial" panose="020B0604020202020204" pitchFamily="34" charset="0"/>
              <a:buChar char="•"/>
            </a:pPr>
            <a:r>
              <a:rPr lang="en-US" sz="2200" dirty="0"/>
              <a:t>Key features of the tool</a:t>
            </a:r>
          </a:p>
          <a:p>
            <a:pPr marL="1257300" lvl="2" indent="-342900">
              <a:buClr>
                <a:srgbClr val="C00000"/>
              </a:buClr>
              <a:buFont typeface="Arial" panose="020B0604020202020204" pitchFamily="34" charset="0"/>
              <a:buChar char="•"/>
            </a:pPr>
            <a:r>
              <a:rPr lang="en-US" sz="2000" dirty="0"/>
              <a:t>Web base user interface</a:t>
            </a:r>
          </a:p>
          <a:p>
            <a:pPr marL="1257300" lvl="2" indent="-342900">
              <a:buClr>
                <a:srgbClr val="C00000"/>
              </a:buClr>
              <a:buFont typeface="Arial" panose="020B0604020202020204" pitchFamily="34" charset="0"/>
              <a:buChar char="•"/>
            </a:pPr>
            <a:r>
              <a:rPr lang="en-US" sz="2000" dirty="0"/>
              <a:t>GIS web base mapping plugin for creating and modifying the network</a:t>
            </a:r>
          </a:p>
          <a:p>
            <a:pPr marL="1257300" lvl="2" indent="-342900">
              <a:buClr>
                <a:srgbClr val="C00000"/>
              </a:buClr>
              <a:buFont typeface="Arial" panose="020B0604020202020204" pitchFamily="34" charset="0"/>
              <a:buChar char="•"/>
            </a:pPr>
            <a:r>
              <a:rPr lang="en-CA" sz="2000" dirty="0"/>
              <a:t>User inputs: sliders and user-friendly data input controls</a:t>
            </a:r>
          </a:p>
          <a:p>
            <a:pPr marL="1257300" lvl="2" indent="-342900">
              <a:buClr>
                <a:srgbClr val="C00000"/>
              </a:buClr>
              <a:buFont typeface="Arial" panose="020B0604020202020204" pitchFamily="34" charset="0"/>
              <a:buChar char="•"/>
            </a:pPr>
            <a:r>
              <a:rPr lang="en-US" sz="2000" dirty="0"/>
              <a:t>Outputs: interactive graphs, color maps</a:t>
            </a:r>
          </a:p>
          <a:p>
            <a:pPr marL="800100" lvl="1" indent="-342900">
              <a:buClr>
                <a:srgbClr val="C00000"/>
              </a:buClr>
              <a:buFont typeface="Arial" panose="020B0604020202020204" pitchFamily="34" charset="0"/>
              <a:buChar char="•"/>
            </a:pPr>
            <a:r>
              <a:rPr lang="en-US" sz="2200" dirty="0"/>
              <a:t>Technologies</a:t>
            </a:r>
          </a:p>
          <a:p>
            <a:pPr marL="1257300" lvl="2" indent="-342900">
              <a:buClr>
                <a:srgbClr val="C00000"/>
              </a:buClr>
              <a:buFont typeface="Arial" panose="020B0604020202020204" pitchFamily="34" charset="0"/>
              <a:buChar char="•"/>
            </a:pPr>
            <a:r>
              <a:rPr lang="en-US" sz="2000" dirty="0"/>
              <a:t>Database: PostgreSQL + </a:t>
            </a:r>
            <a:r>
              <a:rPr lang="en-US" sz="2000" dirty="0" err="1"/>
              <a:t>PostGIS</a:t>
            </a:r>
            <a:r>
              <a:rPr lang="en-US" sz="2000" dirty="0"/>
              <a:t> (GIS extension)</a:t>
            </a:r>
          </a:p>
          <a:p>
            <a:pPr marL="1257300" lvl="2" indent="-342900">
              <a:buClr>
                <a:srgbClr val="C00000"/>
              </a:buClr>
              <a:buFont typeface="Arial" panose="020B0604020202020204" pitchFamily="34" charset="0"/>
              <a:buChar char="•"/>
            </a:pPr>
            <a:r>
              <a:rPr lang="en-US" sz="2000" dirty="0"/>
              <a:t>User Interface: HTML5 + JS Framework + CSS + </a:t>
            </a:r>
            <a:r>
              <a:rPr lang="en-US" sz="2000" dirty="0" err="1"/>
              <a:t>Asp.Net</a:t>
            </a:r>
            <a:r>
              <a:rPr lang="en-US" sz="2000" dirty="0"/>
              <a:t> (Server side)</a:t>
            </a:r>
          </a:p>
          <a:p>
            <a:pPr marL="1257300" lvl="2" indent="-342900">
              <a:buClr>
                <a:srgbClr val="C00000"/>
              </a:buClr>
              <a:buFont typeface="Arial" panose="020B0604020202020204" pitchFamily="34" charset="0"/>
              <a:buChar char="•"/>
            </a:pPr>
            <a:r>
              <a:rPr lang="en-US" sz="2000" dirty="0"/>
              <a:t>Model base: Network Algorithms + Resilience calculation</a:t>
            </a:r>
          </a:p>
          <a:p>
            <a:pPr marL="800100" lvl="1" indent="-342900">
              <a:buClr>
                <a:srgbClr val="C00000"/>
              </a:buClr>
              <a:buFont typeface="Arial" panose="020B0604020202020204" pitchFamily="34" charset="0"/>
              <a:buChar char="•"/>
            </a:pPr>
            <a:endParaRPr lang="en-US" sz="2000" dirty="0"/>
          </a:p>
        </p:txBody>
      </p:sp>
    </p:spTree>
    <p:extLst>
      <p:ext uri="{BB962C8B-B14F-4D97-AF65-F5344CB8AC3E}">
        <p14:creationId xmlns:p14="http://schemas.microsoft.com/office/powerpoint/2010/main" val="313780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23</a:t>
            </a:fld>
            <a:r>
              <a:rPr lang="en-US" sz="4000" dirty="0">
                <a:solidFill>
                  <a:srgbClr val="00B0F0"/>
                </a:solidFill>
                <a:effectLst>
                  <a:outerShdw blurRad="38100" dist="38100" dir="2700000" algn="tl">
                    <a:srgbClr val="000000">
                      <a:alpha val="43137"/>
                    </a:srgbClr>
                  </a:outerShdw>
                </a:effectLst>
              </a:rPr>
              <a:t>|</a:t>
            </a: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sp>
        <p:nvSpPr>
          <p:cNvPr id="34" name="Rectangle: Rounded Corners 33"/>
          <p:cNvSpPr/>
          <p:nvPr/>
        </p:nvSpPr>
        <p:spPr>
          <a:xfrm>
            <a:off x="1979713" y="2020357"/>
            <a:ext cx="2805654" cy="5762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sz="1400" dirty="0"/>
              <a:t>Step 1: Network development</a:t>
            </a:r>
          </a:p>
          <a:p>
            <a:pPr marL="288000" lvl="1"/>
            <a:r>
              <a:rPr lang="en-CA" sz="1100" dirty="0"/>
              <a:t>Import from existing (shapefile)</a:t>
            </a:r>
          </a:p>
          <a:p>
            <a:pPr marL="288000" lvl="1"/>
            <a:r>
              <a:rPr lang="en-CA" sz="1100" dirty="0"/>
              <a:t>Create  &amp; modify (inputs on the map)</a:t>
            </a:r>
            <a:endParaRPr lang="en-CA" sz="1400" dirty="0"/>
          </a:p>
        </p:txBody>
      </p:sp>
      <p:sp>
        <p:nvSpPr>
          <p:cNvPr id="35" name="Rectangle: Rounded Corners 34"/>
          <p:cNvSpPr/>
          <p:nvPr/>
        </p:nvSpPr>
        <p:spPr>
          <a:xfrm>
            <a:off x="2004881" y="3047901"/>
            <a:ext cx="2753211" cy="8293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sz="1400" dirty="0"/>
              <a:t>Step 2: Disaster &amp; Recovery</a:t>
            </a:r>
          </a:p>
          <a:p>
            <a:pPr marL="288000" lvl="1"/>
            <a:r>
              <a:rPr lang="en-CA" sz="1100" dirty="0"/>
              <a:t>Disaster type (user input)*</a:t>
            </a:r>
          </a:p>
          <a:p>
            <a:pPr marL="288000" lvl="1"/>
            <a:r>
              <a:rPr lang="en-CA" sz="1100" dirty="0"/>
              <a:t>Pre-defined strategies (lists of options)</a:t>
            </a:r>
          </a:p>
          <a:p>
            <a:pPr marL="288000" lvl="1"/>
            <a:r>
              <a:rPr lang="en-CA" sz="1100" dirty="0"/>
              <a:t>User defined strategies</a:t>
            </a:r>
          </a:p>
        </p:txBody>
      </p:sp>
      <p:sp>
        <p:nvSpPr>
          <p:cNvPr id="36" name="Rectangle: Rounded Corners 35"/>
          <p:cNvSpPr/>
          <p:nvPr/>
        </p:nvSpPr>
        <p:spPr>
          <a:xfrm>
            <a:off x="2004881" y="4293096"/>
            <a:ext cx="2753211" cy="6605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sz="1400" dirty="0"/>
              <a:t>Step 3: System performance and</a:t>
            </a:r>
          </a:p>
          <a:p>
            <a:r>
              <a:rPr lang="en-CA" sz="1400" dirty="0"/>
              <a:t>             resilience calculation</a:t>
            </a:r>
          </a:p>
        </p:txBody>
      </p:sp>
      <p:sp>
        <p:nvSpPr>
          <p:cNvPr id="37" name="Rectangle: Rounded Corners 36"/>
          <p:cNvSpPr/>
          <p:nvPr/>
        </p:nvSpPr>
        <p:spPr>
          <a:xfrm>
            <a:off x="2004881" y="5373216"/>
            <a:ext cx="2753211" cy="660533"/>
          </a:xfrm>
          <a:prstGeom prst="roundRect">
            <a:avLst/>
          </a:prstGeom>
          <a:ln>
            <a:prstDash val="sysDot"/>
          </a:ln>
        </p:spPr>
        <p:style>
          <a:lnRef idx="1">
            <a:schemeClr val="accent1"/>
          </a:lnRef>
          <a:fillRef idx="2">
            <a:schemeClr val="accent1"/>
          </a:fillRef>
          <a:effectRef idx="1">
            <a:schemeClr val="accent1"/>
          </a:effectRef>
          <a:fontRef idx="minor">
            <a:schemeClr val="dk1"/>
          </a:fontRef>
        </p:style>
        <p:txBody>
          <a:bodyPr rtlCol="0" anchor="ctr"/>
          <a:lstStyle/>
          <a:p>
            <a:r>
              <a:rPr lang="en-CA" sz="1400" dirty="0"/>
              <a:t>Step 4: Decision Making</a:t>
            </a:r>
          </a:p>
          <a:p>
            <a:pPr marL="288000" lvl="1"/>
            <a:r>
              <a:rPr lang="en-CA" sz="1100" dirty="0"/>
              <a:t>Multi-objective analysis</a:t>
            </a:r>
          </a:p>
          <a:p>
            <a:pPr marL="288000" lvl="1"/>
            <a:r>
              <a:rPr lang="en-CA" sz="1100" dirty="0"/>
              <a:t>User drive preferences </a:t>
            </a:r>
            <a:endParaRPr lang="en-CA" sz="1400" dirty="0"/>
          </a:p>
        </p:txBody>
      </p:sp>
      <p:cxnSp>
        <p:nvCxnSpPr>
          <p:cNvPr id="38" name="Connector: Elbow 37"/>
          <p:cNvCxnSpPr>
            <a:stCxn id="37" idx="1"/>
            <a:endCxn id="35" idx="1"/>
          </p:cNvCxnSpPr>
          <p:nvPr/>
        </p:nvCxnSpPr>
        <p:spPr>
          <a:xfrm rot="10800000">
            <a:off x="2004881" y="3462577"/>
            <a:ext cx="12700" cy="2240906"/>
          </a:xfrm>
          <a:prstGeom prst="bentConnector3">
            <a:avLst>
              <a:gd name="adj1" fmla="val 2681630"/>
            </a:avLst>
          </a:prstGeom>
          <a:ln w="15875">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2"/>
            <a:endCxn id="35" idx="0"/>
          </p:cNvCxnSpPr>
          <p:nvPr/>
        </p:nvCxnSpPr>
        <p:spPr>
          <a:xfrm flipH="1">
            <a:off x="3381487" y="2596598"/>
            <a:ext cx="1053" cy="45130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2"/>
            <a:endCxn id="36" idx="0"/>
          </p:cNvCxnSpPr>
          <p:nvPr/>
        </p:nvCxnSpPr>
        <p:spPr>
          <a:xfrm>
            <a:off x="3381487" y="3877252"/>
            <a:ext cx="0" cy="415844"/>
          </a:xfrm>
          <a:prstGeom prst="straightConnector1">
            <a:avLst/>
          </a:prstGeom>
          <a:ln w="15875">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2"/>
            <a:endCxn id="37" idx="0"/>
          </p:cNvCxnSpPr>
          <p:nvPr/>
        </p:nvCxnSpPr>
        <p:spPr>
          <a:xfrm>
            <a:off x="3381487" y="4953629"/>
            <a:ext cx="0" cy="419587"/>
          </a:xfrm>
          <a:prstGeom prst="straightConnector1">
            <a:avLst/>
          </a:prstGeom>
          <a:ln w="15875">
            <a:prstDash val="dash"/>
            <a:tailEnd type="stealth"/>
          </a:ln>
        </p:spPr>
        <p:style>
          <a:lnRef idx="1">
            <a:schemeClr val="accent1"/>
          </a:lnRef>
          <a:fillRef idx="0">
            <a:schemeClr val="accent1"/>
          </a:fillRef>
          <a:effectRef idx="0">
            <a:schemeClr val="accent1"/>
          </a:effectRef>
          <a:fontRef idx="minor">
            <a:schemeClr val="tx1"/>
          </a:fontRef>
        </p:style>
      </p:cxnSp>
      <p:sp>
        <p:nvSpPr>
          <p:cNvPr id="42" name="Rectangle: Rounded Corners 41"/>
          <p:cNvSpPr/>
          <p:nvPr/>
        </p:nvSpPr>
        <p:spPr>
          <a:xfrm>
            <a:off x="5643203" y="1974735"/>
            <a:ext cx="2772000" cy="667485"/>
          </a:xfrm>
          <a:prstGeom prst="roundRect">
            <a:avLst/>
          </a:prstGeom>
          <a:noFill/>
          <a:ln>
            <a:solidFill>
              <a:schemeClr val="bg1">
                <a:lumMod val="75000"/>
              </a:schemeClr>
            </a:solidFill>
            <a:prstDash val="solid"/>
          </a:ln>
        </p:spPr>
        <p:style>
          <a:lnRef idx="0">
            <a:scrgbClr r="0" g="0" b="0"/>
          </a:lnRef>
          <a:fillRef idx="0">
            <a:scrgbClr r="0" g="0" b="0"/>
          </a:fillRef>
          <a:effectRef idx="0">
            <a:scrgbClr r="0" g="0" b="0"/>
          </a:effectRef>
          <a:fontRef idx="minor">
            <a:schemeClr val="accent1"/>
          </a:fontRef>
        </p:style>
        <p:txBody>
          <a:bodyPr rtlCol="0" anchor="ctr"/>
          <a:lstStyle/>
          <a:p>
            <a:pPr algn="ctr"/>
            <a:r>
              <a:rPr lang="en-CA" sz="1200" dirty="0"/>
              <a:t>Models for creating and growing networks</a:t>
            </a:r>
          </a:p>
        </p:txBody>
      </p:sp>
      <p:sp>
        <p:nvSpPr>
          <p:cNvPr id="43" name="Rectangle: Rounded Corners 42"/>
          <p:cNvSpPr/>
          <p:nvPr/>
        </p:nvSpPr>
        <p:spPr>
          <a:xfrm>
            <a:off x="5643203" y="3128834"/>
            <a:ext cx="2772000" cy="667485"/>
          </a:xfrm>
          <a:prstGeom prst="roundRect">
            <a:avLst/>
          </a:prstGeom>
          <a:noFill/>
          <a:ln>
            <a:solidFill>
              <a:schemeClr val="bg1">
                <a:lumMod val="75000"/>
              </a:schemeClr>
            </a:solidFill>
            <a:prstDash val="solid"/>
          </a:ln>
        </p:spPr>
        <p:style>
          <a:lnRef idx="0">
            <a:scrgbClr r="0" g="0" b="0"/>
          </a:lnRef>
          <a:fillRef idx="0">
            <a:scrgbClr r="0" g="0" b="0"/>
          </a:fillRef>
          <a:effectRef idx="0">
            <a:scrgbClr r="0" g="0" b="0"/>
          </a:effectRef>
          <a:fontRef idx="minor">
            <a:schemeClr val="accent1"/>
          </a:fontRef>
        </p:style>
        <p:txBody>
          <a:bodyPr rtlCol="0" anchor="ctr"/>
          <a:lstStyle/>
          <a:p>
            <a:pPr algn="ctr"/>
            <a:r>
              <a:rPr lang="en-CA" sz="1200" dirty="0"/>
              <a:t>Disaster propagation, from a given user input and recovery strategies algorithms</a:t>
            </a:r>
          </a:p>
        </p:txBody>
      </p:sp>
      <p:cxnSp>
        <p:nvCxnSpPr>
          <p:cNvPr id="45" name="Connector: Elbow 44"/>
          <p:cNvCxnSpPr>
            <a:stCxn id="37" idx="1"/>
            <a:endCxn id="34" idx="1"/>
          </p:cNvCxnSpPr>
          <p:nvPr/>
        </p:nvCxnSpPr>
        <p:spPr>
          <a:xfrm rot="10800000">
            <a:off x="1979713" y="2308479"/>
            <a:ext cx="25168" cy="3395005"/>
          </a:xfrm>
          <a:prstGeom prst="bentConnector3">
            <a:avLst>
              <a:gd name="adj1" fmla="val 2454156"/>
            </a:avLst>
          </a:prstGeom>
          <a:ln w="15875">
            <a:solidFill>
              <a:schemeClr val="tx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280524" y="1192825"/>
            <a:ext cx="2012795" cy="523220"/>
          </a:xfrm>
          <a:prstGeom prst="rect">
            <a:avLst/>
          </a:prstGeom>
          <a:noFill/>
        </p:spPr>
        <p:txBody>
          <a:bodyPr wrap="none" rtlCol="0">
            <a:spAutoFit/>
          </a:bodyPr>
          <a:lstStyle/>
          <a:p>
            <a:pPr algn="ctr"/>
            <a:r>
              <a:rPr lang="en-CA" sz="1400" b="1" dirty="0"/>
              <a:t>User’s perspective and</a:t>
            </a:r>
          </a:p>
          <a:p>
            <a:pPr algn="ctr"/>
            <a:r>
              <a:rPr lang="en-CA" sz="1400" b="1" dirty="0"/>
              <a:t>interaction with the tool</a:t>
            </a:r>
          </a:p>
        </p:txBody>
      </p:sp>
      <p:sp>
        <p:nvSpPr>
          <p:cNvPr id="47" name="TextBox 46"/>
          <p:cNvSpPr txBox="1"/>
          <p:nvPr/>
        </p:nvSpPr>
        <p:spPr>
          <a:xfrm>
            <a:off x="5890275" y="1233157"/>
            <a:ext cx="2254014" cy="523220"/>
          </a:xfrm>
          <a:prstGeom prst="rect">
            <a:avLst/>
          </a:prstGeom>
          <a:noFill/>
        </p:spPr>
        <p:txBody>
          <a:bodyPr wrap="none" rtlCol="0">
            <a:spAutoFit/>
          </a:bodyPr>
          <a:lstStyle/>
          <a:p>
            <a:pPr algn="ctr"/>
            <a:r>
              <a:rPr lang="en-CA" sz="1400" b="1" dirty="0"/>
              <a:t>Model base and algorithms </a:t>
            </a:r>
          </a:p>
          <a:p>
            <a:pPr algn="ctr"/>
            <a:r>
              <a:rPr lang="en-CA" sz="1400" b="1" dirty="0"/>
              <a:t>applied on each step</a:t>
            </a:r>
          </a:p>
        </p:txBody>
      </p:sp>
      <p:sp>
        <p:nvSpPr>
          <p:cNvPr id="48" name="Rectangle: Rounded Corners 47"/>
          <p:cNvSpPr/>
          <p:nvPr/>
        </p:nvSpPr>
        <p:spPr>
          <a:xfrm>
            <a:off x="5688432" y="4293096"/>
            <a:ext cx="2772000" cy="667485"/>
          </a:xfrm>
          <a:prstGeom prst="roundRect">
            <a:avLst/>
          </a:prstGeom>
          <a:noFill/>
          <a:ln>
            <a:solidFill>
              <a:schemeClr val="bg1">
                <a:lumMod val="75000"/>
              </a:schemeClr>
            </a:solidFill>
            <a:prstDash val="solid"/>
          </a:ln>
        </p:spPr>
        <p:style>
          <a:lnRef idx="0">
            <a:scrgbClr r="0" g="0" b="0"/>
          </a:lnRef>
          <a:fillRef idx="0">
            <a:scrgbClr r="0" g="0" b="0"/>
          </a:fillRef>
          <a:effectRef idx="0">
            <a:scrgbClr r="0" g="0" b="0"/>
          </a:effectRef>
          <a:fontRef idx="minor">
            <a:schemeClr val="accent1"/>
          </a:fontRef>
        </p:style>
        <p:txBody>
          <a:bodyPr rtlCol="0" anchor="ctr"/>
          <a:lstStyle/>
          <a:p>
            <a:pPr algn="ctr"/>
            <a:r>
              <a:rPr lang="en-CA" sz="1200" dirty="0"/>
              <a:t>System performance &amp; resilience calculation using network theory </a:t>
            </a:r>
          </a:p>
        </p:txBody>
      </p:sp>
      <p:sp>
        <p:nvSpPr>
          <p:cNvPr id="49" name="Rectangle: Rounded Corners 48"/>
          <p:cNvSpPr/>
          <p:nvPr/>
        </p:nvSpPr>
        <p:spPr>
          <a:xfrm>
            <a:off x="5631282" y="5373216"/>
            <a:ext cx="2772000" cy="667485"/>
          </a:xfrm>
          <a:prstGeom prst="roundRect">
            <a:avLst/>
          </a:prstGeom>
          <a:noFill/>
          <a:ln>
            <a:solidFill>
              <a:schemeClr val="bg1">
                <a:lumMod val="75000"/>
              </a:schemeClr>
            </a:solidFill>
            <a:prstDash val="solid"/>
          </a:ln>
        </p:spPr>
        <p:style>
          <a:lnRef idx="0">
            <a:scrgbClr r="0" g="0" b="0"/>
          </a:lnRef>
          <a:fillRef idx="0">
            <a:scrgbClr r="0" g="0" b="0"/>
          </a:fillRef>
          <a:effectRef idx="0">
            <a:scrgbClr r="0" g="0" b="0"/>
          </a:effectRef>
          <a:fontRef idx="minor">
            <a:schemeClr val="accent1"/>
          </a:fontRef>
        </p:style>
        <p:txBody>
          <a:bodyPr rtlCol="0" anchor="ctr"/>
          <a:lstStyle/>
          <a:p>
            <a:pPr algn="ctr"/>
            <a:r>
              <a:rPr lang="en-CA" sz="1200" dirty="0"/>
              <a:t>Compromise programming and tool automation to extract trade-off solutions.</a:t>
            </a:r>
          </a:p>
        </p:txBody>
      </p:sp>
      <p:cxnSp>
        <p:nvCxnSpPr>
          <p:cNvPr id="50" name="Connector: Elbow 49"/>
          <p:cNvCxnSpPr>
            <a:stCxn id="36" idx="3"/>
            <a:endCxn id="35" idx="3"/>
          </p:cNvCxnSpPr>
          <p:nvPr/>
        </p:nvCxnSpPr>
        <p:spPr>
          <a:xfrm flipV="1">
            <a:off x="4758092" y="3462577"/>
            <a:ext cx="12700" cy="1160786"/>
          </a:xfrm>
          <a:prstGeom prst="bentConnector3">
            <a:avLst>
              <a:gd name="adj1" fmla="val 3195921"/>
            </a:avLst>
          </a:prstGeom>
          <a:ln w="15875">
            <a:solidFill>
              <a:schemeClr val="tx2">
                <a:lumMod val="60000"/>
                <a:lumOff val="40000"/>
              </a:schemeClr>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36096" y="1342504"/>
            <a:ext cx="0" cy="489480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6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24</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161815"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115616" y="692696"/>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3" name="Picture 2"/>
          <p:cNvPicPr>
            <a:picLocks/>
          </p:cNvPicPr>
          <p:nvPr/>
        </p:nvPicPr>
        <p:blipFill rotWithShape="1">
          <a:blip r:embed="rId3"/>
          <a:srcRect l="12042" t="8940" r="9950" b="20562"/>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771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25</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233823"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187624" y="692696"/>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3" name="Picture 2"/>
          <p:cNvPicPr>
            <a:picLocks/>
          </p:cNvPicPr>
          <p:nvPr/>
        </p:nvPicPr>
        <p:blipFill rotWithShape="1">
          <a:blip r:embed="rId3"/>
          <a:srcRect t="12738" r="409" b="5572"/>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81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26</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187624" y="377973"/>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187624" y="716527"/>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2" name="Picture 1"/>
          <p:cNvPicPr>
            <a:picLocks/>
          </p:cNvPicPr>
          <p:nvPr/>
        </p:nvPicPr>
        <p:blipFill rotWithShape="1">
          <a:blip r:embed="rId3"/>
          <a:srcRect l="1" t="12951" r="-421" b="5986"/>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137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27</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187624" y="386127"/>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187624" y="718278"/>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3" name="Picture 2"/>
          <p:cNvPicPr>
            <a:picLocks/>
          </p:cNvPicPr>
          <p:nvPr/>
        </p:nvPicPr>
        <p:blipFill rotWithShape="1">
          <a:blip r:embed="rId3"/>
          <a:srcRect l="86" t="13029" r="1035" b="5908"/>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368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28</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275385"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229186" y="692696"/>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3" name="Picture 2"/>
          <p:cNvPicPr>
            <a:picLocks/>
          </p:cNvPicPr>
          <p:nvPr/>
        </p:nvPicPr>
        <p:blipFill rotWithShape="1">
          <a:blip r:embed="rId3"/>
          <a:srcRect l="406" t="13161" b="5853"/>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74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29</a:t>
            </a:fld>
            <a:r>
              <a:rPr lang="en-US" sz="4000" dirty="0">
                <a:solidFill>
                  <a:srgbClr val="00B0F0"/>
                </a:solidFill>
                <a:effectLst>
                  <a:outerShdw blurRad="38100" dist="38100" dir="2700000" algn="tl">
                    <a:srgbClr val="000000">
                      <a:alpha val="43137"/>
                    </a:srgbClr>
                  </a:outerShdw>
                </a:effectLst>
              </a:rPr>
              <a:t>|</a:t>
            </a: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275385"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1229186" y="692696"/>
            <a:ext cx="2014911" cy="369332"/>
          </a:xfrm>
          <a:prstGeom prst="rect">
            <a:avLst/>
          </a:prstGeom>
          <a:noFill/>
        </p:spPr>
        <p:txBody>
          <a:bodyPr wrap="none" rtlCol="0">
            <a:spAutoFit/>
          </a:bodyPr>
          <a:lstStyle/>
          <a:p>
            <a:r>
              <a:rPr lang="en-US" dirty="0"/>
              <a:t> </a:t>
            </a:r>
            <a:r>
              <a:rPr lang="en-US" dirty="0" err="1"/>
              <a:t>ResilSIM</a:t>
            </a:r>
            <a:r>
              <a:rPr lang="en-US" dirty="0"/>
              <a:t> Prototype</a:t>
            </a:r>
          </a:p>
        </p:txBody>
      </p:sp>
      <p:pic>
        <p:nvPicPr>
          <p:cNvPr id="2" name="Picture 1"/>
          <p:cNvPicPr>
            <a:picLocks/>
          </p:cNvPicPr>
          <p:nvPr/>
        </p:nvPicPr>
        <p:blipFill rotWithShape="1">
          <a:blip r:embed="rId3"/>
          <a:srcRect l="403" t="12920" r="817" b="4914"/>
          <a:stretch/>
        </p:blipFill>
        <p:spPr>
          <a:xfrm>
            <a:off x="450000" y="1440000"/>
            <a:ext cx="8280000" cy="396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745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4308552"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Research Objective and Plan</a:t>
            </a:r>
          </a:p>
        </p:txBody>
      </p:sp>
      <p:sp>
        <p:nvSpPr>
          <p:cNvPr id="5" name="TextBox 4"/>
          <p:cNvSpPr txBox="1"/>
          <p:nvPr/>
        </p:nvSpPr>
        <p:spPr>
          <a:xfrm>
            <a:off x="1160351" y="692696"/>
            <a:ext cx="1794209" cy="369332"/>
          </a:xfrm>
          <a:prstGeom prst="rect">
            <a:avLst/>
          </a:prstGeom>
          <a:noFill/>
        </p:spPr>
        <p:txBody>
          <a:bodyPr wrap="none" rtlCol="0">
            <a:spAutoFit/>
          </a:bodyPr>
          <a:lstStyle/>
          <a:p>
            <a:r>
              <a:rPr lang="en-US" dirty="0"/>
              <a:t>Risk to Resilience</a:t>
            </a:r>
          </a:p>
        </p:txBody>
      </p:sp>
      <p:sp>
        <p:nvSpPr>
          <p:cNvPr id="6" name="TextBox 5"/>
          <p:cNvSpPr txBox="1"/>
          <p:nvPr/>
        </p:nvSpPr>
        <p:spPr>
          <a:xfrm>
            <a:off x="467544" y="332656"/>
            <a:ext cx="679994" cy="707886"/>
          </a:xfrm>
          <a:prstGeom prst="rect">
            <a:avLst/>
          </a:prstGeom>
          <a:noFill/>
        </p:spPr>
        <p:txBody>
          <a:bodyPr wrap="none" rtlCol="0">
            <a:spAutoFit/>
          </a:bodyPr>
          <a:lstStyle/>
          <a:p>
            <a:fld id="{6243B1BF-678F-4136-A1F4-FDB1B26D66C4}" type="slidenum">
              <a:rPr lang="en-US" sz="4000" smtClean="0">
                <a:solidFill>
                  <a:srgbClr val="00B0F0"/>
                </a:solidFill>
                <a:effectLst>
                  <a:outerShdw blurRad="38100" dist="38100" dir="2700000" algn="tl">
                    <a:srgbClr val="000000">
                      <a:alpha val="43137"/>
                    </a:srgbClr>
                  </a:outerShdw>
                </a:effectLst>
              </a:rPr>
              <a:t>3</a:t>
            </a:fld>
            <a:r>
              <a:rPr lang="en-US" sz="4000" dirty="0">
                <a:solidFill>
                  <a:srgbClr val="00B0F0"/>
                </a:solidFill>
                <a:effectLst>
                  <a:outerShdw blurRad="38100" dist="38100" dir="2700000" algn="tl">
                    <a:srgbClr val="000000">
                      <a:alpha val="43137"/>
                    </a:srgbClr>
                  </a:outerShdw>
                </a:effectLst>
              </a:rPr>
              <a:t>|</a:t>
            </a:r>
          </a:p>
        </p:txBody>
      </p:sp>
      <p:sp>
        <p:nvSpPr>
          <p:cNvPr id="18" name="Content Placeholder 2"/>
          <p:cNvSpPr>
            <a:spLocks noGrp="1"/>
          </p:cNvSpPr>
          <p:nvPr>
            <p:ph idx="1"/>
          </p:nvPr>
        </p:nvSpPr>
        <p:spPr>
          <a:xfrm>
            <a:off x="899592" y="1988840"/>
            <a:ext cx="7056784" cy="4137323"/>
          </a:xfrm>
        </p:spPr>
        <p:txBody>
          <a:bodyPr/>
          <a:lstStyle/>
          <a:p>
            <a:pPr marL="0" indent="0">
              <a:buNone/>
            </a:pPr>
            <a:r>
              <a:rPr lang="en-US" sz="2000" b="1" dirty="0"/>
              <a:t>Problem:</a:t>
            </a:r>
            <a:endParaRPr lang="en-US" sz="2000" dirty="0"/>
          </a:p>
          <a:p>
            <a:r>
              <a:rPr lang="en-US" sz="1800" dirty="0"/>
              <a:t>Different costs arising from disasters of similar magnitude and duration</a:t>
            </a:r>
          </a:p>
          <a:p>
            <a:endParaRPr lang="en-US" sz="1800" dirty="0"/>
          </a:p>
          <a:p>
            <a:pPr marL="0" indent="0">
              <a:buNone/>
            </a:pPr>
            <a:r>
              <a:rPr lang="en-US" sz="2000" b="1" dirty="0"/>
              <a:t>Objective:</a:t>
            </a:r>
          </a:p>
          <a:p>
            <a:r>
              <a:rPr lang="en-US" sz="1800" dirty="0"/>
              <a:t>Use quantification of resilience combined with network theory</a:t>
            </a:r>
          </a:p>
          <a:p>
            <a:r>
              <a:rPr lang="en-US" sz="1800" dirty="0"/>
              <a:t>Translating theoretical work to practical use</a:t>
            </a:r>
          </a:p>
          <a:p>
            <a:pPr marL="0" indent="0">
              <a:buNone/>
            </a:pPr>
            <a:endParaRPr lang="en-US" b="1" dirty="0"/>
          </a:p>
        </p:txBody>
      </p:sp>
    </p:spTree>
    <p:extLst>
      <p:ext uri="{BB962C8B-B14F-4D97-AF65-F5344CB8AC3E}">
        <p14:creationId xmlns:p14="http://schemas.microsoft.com/office/powerpoint/2010/main" val="225187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85500"/>
            <a:ext cx="5802551" cy="523220"/>
          </a:xfrm>
          <a:prstGeom prst="rect">
            <a:avLst/>
          </a:prstGeom>
          <a:noFill/>
        </p:spPr>
        <p:txBody>
          <a:bodyPr wrap="none" rtlCol="0">
            <a:spAutoFit/>
          </a:bodyPr>
          <a:lstStyle/>
          <a:p>
            <a:r>
              <a:rPr lang="en-CA" sz="2800" dirty="0">
                <a:effectLst>
                  <a:outerShdw blurRad="38100" dist="38100" dir="2700000" algn="tl">
                    <a:srgbClr val="000000">
                      <a:alpha val="43137"/>
                    </a:srgbClr>
                  </a:outerShdw>
                </a:effectLst>
              </a:rPr>
              <a:t>WEB BASED DECISION SUPPORT TOOL </a:t>
            </a:r>
            <a:endParaRPr lang="en-US" sz="2800" dirty="0">
              <a:effectLst>
                <a:outerShdw blurRad="38100" dist="38100" dir="2700000" algn="tl">
                  <a:srgbClr val="000000">
                    <a:alpha val="43137"/>
                  </a:srgbClr>
                </a:outerShdw>
              </a:effectLst>
            </a:endParaRPr>
          </a:p>
        </p:txBody>
      </p:sp>
      <p:sp>
        <p:nvSpPr>
          <p:cNvPr id="6" name="TextBox 5"/>
          <p:cNvSpPr txBox="1"/>
          <p:nvPr/>
        </p:nvSpPr>
        <p:spPr>
          <a:xfrm>
            <a:off x="467544" y="332656"/>
            <a:ext cx="939681" cy="707886"/>
          </a:xfrm>
          <a:prstGeom prst="rect">
            <a:avLst/>
          </a:prstGeom>
          <a:noFill/>
        </p:spPr>
        <p:txBody>
          <a:bodyPr wrap="none" rtlCol="0">
            <a:spAutoFit/>
          </a:bodyPr>
          <a:lstStyle/>
          <a:p>
            <a:fld id="{15750412-3623-4CAA-916D-B2E847247E33}" type="slidenum">
              <a:rPr lang="en-US" sz="4000" smtClean="0">
                <a:solidFill>
                  <a:srgbClr val="00B0F0"/>
                </a:solidFill>
                <a:effectLst>
                  <a:outerShdw blurRad="38100" dist="38100" dir="2700000" algn="tl">
                    <a:srgbClr val="000000">
                      <a:alpha val="43137"/>
                    </a:srgbClr>
                  </a:outerShdw>
                </a:effectLst>
              </a:rPr>
              <a:pPr/>
              <a:t>30</a:t>
            </a:fld>
            <a:r>
              <a:rPr lang="en-US" sz="4000" dirty="0">
                <a:solidFill>
                  <a:srgbClr val="00B0F0"/>
                </a:solidFill>
                <a:effectLst>
                  <a:outerShdw blurRad="38100" dist="38100" dir="2700000" algn="tl">
                    <a:srgbClr val="000000">
                      <a:alpha val="43137"/>
                    </a:srgbClr>
                  </a:outerShdw>
                </a:effectLst>
              </a:rPr>
              <a:t>|</a:t>
            </a:r>
          </a:p>
        </p:txBody>
      </p:sp>
      <p:sp>
        <p:nvSpPr>
          <p:cNvPr id="14" name="TextBox 13"/>
          <p:cNvSpPr txBox="1"/>
          <p:nvPr/>
        </p:nvSpPr>
        <p:spPr>
          <a:xfrm>
            <a:off x="683568" y="1342504"/>
            <a:ext cx="8025126" cy="430887"/>
          </a:xfrm>
          <a:prstGeom prst="rect">
            <a:avLst/>
          </a:prstGeom>
          <a:noFill/>
        </p:spPr>
        <p:txBody>
          <a:bodyPr wrap="square" rtlCol="0">
            <a:spAutoFit/>
          </a:bodyPr>
          <a:lstStyle/>
          <a:p>
            <a:pPr marL="857250" lvl="1" indent="-400050">
              <a:buClr>
                <a:srgbClr val="C00000"/>
              </a:buClr>
              <a:buFont typeface="Wingdings" pitchFamily="2" charset="2"/>
              <a:buChar char="§"/>
            </a:pPr>
            <a:endParaRPr lang="en-US" sz="2200" dirty="0"/>
          </a:p>
        </p:txBody>
      </p:sp>
      <p:sp>
        <p:nvSpPr>
          <p:cNvPr id="7" name="TextBox 6"/>
          <p:cNvSpPr txBox="1"/>
          <p:nvPr/>
        </p:nvSpPr>
        <p:spPr>
          <a:xfrm>
            <a:off x="467544" y="1342504"/>
            <a:ext cx="8241150" cy="1354217"/>
          </a:xfrm>
          <a:prstGeom prst="rect">
            <a:avLst/>
          </a:prstGeom>
          <a:noFill/>
        </p:spPr>
        <p:txBody>
          <a:bodyPr wrap="square" rtlCol="0">
            <a:spAutoFit/>
          </a:bodyPr>
          <a:lstStyle/>
          <a:p>
            <a:pPr marL="1314450" lvl="2" indent="-400050">
              <a:buClr>
                <a:srgbClr val="C00000"/>
              </a:buClr>
              <a:buFont typeface="Arial" panose="020B0604020202020204" pitchFamily="34" charset="0"/>
              <a:buChar char="•"/>
            </a:pPr>
            <a:r>
              <a:rPr lang="en-US" sz="2000" dirty="0"/>
              <a:t>Step 4: Multi-objective analysis using Compromise Programming: preferences or weights provided will identify “best compromise solutions.”</a:t>
            </a:r>
          </a:p>
          <a:p>
            <a:pPr marL="1314450" lvl="2" indent="-400050">
              <a:buClr>
                <a:srgbClr val="C00000"/>
              </a:buClr>
              <a:buFont typeface="Arial" panose="020B0604020202020204" pitchFamily="34" charset="0"/>
              <a:buChar char="•"/>
            </a:pPr>
            <a:endParaRPr lang="en-US" sz="2200" dirty="0"/>
          </a:p>
        </p:txBody>
      </p:sp>
      <p:pic>
        <p:nvPicPr>
          <p:cNvPr id="13" name="Picture 12"/>
          <p:cNvPicPr/>
          <p:nvPr/>
        </p:nvPicPr>
        <p:blipFill rotWithShape="1">
          <a:blip r:embed="rId3"/>
          <a:srcRect l="1333" t="17187" r="2667" b="3125"/>
          <a:stretch/>
        </p:blipFill>
        <p:spPr>
          <a:xfrm>
            <a:off x="1907704" y="2564904"/>
            <a:ext cx="5688632"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07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0709" y="457508"/>
            <a:ext cx="262321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CONCLUSIONS    </a:t>
            </a:r>
          </a:p>
        </p:txBody>
      </p:sp>
      <p:sp>
        <p:nvSpPr>
          <p:cNvPr id="6" name="TextBox 5"/>
          <p:cNvSpPr txBox="1"/>
          <p:nvPr/>
        </p:nvSpPr>
        <p:spPr>
          <a:xfrm>
            <a:off x="467544" y="332656"/>
            <a:ext cx="679994" cy="707886"/>
          </a:xfrm>
          <a:prstGeom prst="rect">
            <a:avLst/>
          </a:prstGeom>
          <a:noFill/>
        </p:spPr>
        <p:txBody>
          <a:bodyPr wrap="none" rtlCol="0">
            <a:spAutoFit/>
          </a:bodyPr>
          <a:lstStyle/>
          <a:p>
            <a:fld id="{A5455799-FE7F-4952-BA08-0DFD158F1C77}" type="slidenum">
              <a:rPr lang="en-US" sz="4000" smtClean="0">
                <a:solidFill>
                  <a:srgbClr val="00B0F0"/>
                </a:solidFill>
                <a:effectLst>
                  <a:outerShdw blurRad="38100" dist="38100" dir="2700000" algn="tl">
                    <a:srgbClr val="000000">
                      <a:alpha val="43137"/>
                    </a:srgbClr>
                  </a:outerShdw>
                </a:effectLst>
              </a:rPr>
              <a:pPr/>
              <a:t>31</a:t>
            </a:fld>
            <a:r>
              <a:rPr lang="en-US" sz="4000" dirty="0">
                <a:solidFill>
                  <a:srgbClr val="00B0F0"/>
                </a:solidFill>
                <a:effectLst>
                  <a:outerShdw blurRad="38100" dist="38100" dir="2700000" algn="tl">
                    <a:srgbClr val="000000">
                      <a:alpha val="43137"/>
                    </a:srgbClr>
                  </a:outerShdw>
                </a:effectLst>
              </a:rPr>
              <a:t>|</a:t>
            </a:r>
          </a:p>
        </p:txBody>
      </p:sp>
      <p:sp>
        <p:nvSpPr>
          <p:cNvPr id="8" name="TextBox 7"/>
          <p:cNvSpPr txBox="1"/>
          <p:nvPr/>
        </p:nvSpPr>
        <p:spPr>
          <a:xfrm>
            <a:off x="1100246" y="1637457"/>
            <a:ext cx="6480720" cy="3785652"/>
          </a:xfrm>
          <a:prstGeom prst="rect">
            <a:avLst/>
          </a:prstGeom>
          <a:noFill/>
        </p:spPr>
        <p:txBody>
          <a:bodyPr wrap="square" rtlCol="0">
            <a:spAutoFit/>
          </a:bodyPr>
          <a:lstStyle/>
          <a:p>
            <a:pPr marL="400050" indent="-400050">
              <a:buClr>
                <a:srgbClr val="C00000"/>
              </a:buClr>
              <a:buFont typeface="Arial" pitchFamily="34" charset="0"/>
              <a:buChar char="•"/>
            </a:pPr>
            <a:r>
              <a:rPr lang="en-CA" sz="2400" dirty="0"/>
              <a:t>Developed a 4 – step plan to create a practical tool that is usable for insurance, municipalities and infrastructure owners</a:t>
            </a:r>
          </a:p>
          <a:p>
            <a:pPr marL="400050" indent="-400050">
              <a:buClr>
                <a:srgbClr val="C00000"/>
              </a:buClr>
              <a:buFont typeface="Arial" pitchFamily="34" charset="0"/>
              <a:buChar char="•"/>
            </a:pPr>
            <a:r>
              <a:rPr lang="en-CA" sz="2400" dirty="0"/>
              <a:t>In progress of understanding the theory and algorithms to build and expand networks</a:t>
            </a:r>
          </a:p>
          <a:p>
            <a:pPr marL="400050" indent="-400050">
              <a:buClr>
                <a:srgbClr val="C00000"/>
              </a:buClr>
              <a:buFont typeface="Arial" pitchFamily="34" charset="0"/>
              <a:buChar char="•"/>
            </a:pPr>
            <a:r>
              <a:rPr lang="en-CA" sz="2400" dirty="0"/>
              <a:t>Planning out the types of software required and user interface</a:t>
            </a:r>
          </a:p>
          <a:p>
            <a:pPr marL="400050" indent="-400050">
              <a:buClr>
                <a:srgbClr val="C00000"/>
              </a:buClr>
              <a:buFont typeface="Arial" pitchFamily="34" charset="0"/>
              <a:buChar char="•"/>
            </a:pPr>
            <a:r>
              <a:rPr lang="en-CA" sz="2400" dirty="0"/>
              <a:t>Communicating with the City of Toronto to understand their needs and reach an agreement on data requirements</a:t>
            </a:r>
          </a:p>
        </p:txBody>
      </p:sp>
      <p:sp>
        <p:nvSpPr>
          <p:cNvPr id="5" name="TextBox 4"/>
          <p:cNvSpPr txBox="1"/>
          <p:nvPr/>
        </p:nvSpPr>
        <p:spPr>
          <a:xfrm>
            <a:off x="1403648" y="866085"/>
            <a:ext cx="2936958" cy="369332"/>
          </a:xfrm>
          <a:prstGeom prst="rect">
            <a:avLst/>
          </a:prstGeom>
          <a:noFill/>
        </p:spPr>
        <p:txBody>
          <a:bodyPr wrap="none" rtlCol="0">
            <a:spAutoFit/>
          </a:bodyPr>
          <a:lstStyle/>
          <a:p>
            <a:r>
              <a:rPr lang="en-CA" dirty="0">
                <a:solidFill>
                  <a:prstClr val="black"/>
                </a:solidFill>
              </a:rPr>
              <a:t>Where we are and next steps</a:t>
            </a:r>
          </a:p>
        </p:txBody>
      </p:sp>
    </p:spTree>
    <p:extLst>
      <p:ext uri="{BB962C8B-B14F-4D97-AF65-F5344CB8AC3E}">
        <p14:creationId xmlns:p14="http://schemas.microsoft.com/office/powerpoint/2010/main" val="59659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3757247"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From Theory to Practice</a:t>
            </a:r>
          </a:p>
        </p:txBody>
      </p:sp>
      <p:sp>
        <p:nvSpPr>
          <p:cNvPr id="5" name="TextBox 4"/>
          <p:cNvSpPr txBox="1"/>
          <p:nvPr/>
        </p:nvSpPr>
        <p:spPr>
          <a:xfrm>
            <a:off x="1160351" y="692696"/>
            <a:ext cx="2765629" cy="369332"/>
          </a:xfrm>
          <a:prstGeom prst="rect">
            <a:avLst/>
          </a:prstGeom>
          <a:noFill/>
        </p:spPr>
        <p:txBody>
          <a:bodyPr wrap="none" rtlCol="0">
            <a:spAutoFit/>
          </a:bodyPr>
          <a:lstStyle/>
          <a:p>
            <a:r>
              <a:rPr lang="en-US" dirty="0"/>
              <a:t>Dr. Kong’s Theoretical Work</a:t>
            </a:r>
          </a:p>
        </p:txBody>
      </p:sp>
      <p:sp>
        <p:nvSpPr>
          <p:cNvPr id="6" name="TextBox 5"/>
          <p:cNvSpPr txBox="1"/>
          <p:nvPr/>
        </p:nvSpPr>
        <p:spPr>
          <a:xfrm>
            <a:off x="467544" y="332656"/>
            <a:ext cx="679994" cy="707886"/>
          </a:xfrm>
          <a:prstGeom prst="rect">
            <a:avLst/>
          </a:prstGeom>
          <a:noFill/>
        </p:spPr>
        <p:txBody>
          <a:bodyPr wrap="none" rtlCol="0">
            <a:spAutoFit/>
          </a:bodyPr>
          <a:lstStyle/>
          <a:p>
            <a:fld id="{6243B1BF-678F-4136-A1F4-FDB1B26D66C4}" type="slidenum">
              <a:rPr lang="en-US" sz="4000" smtClean="0">
                <a:solidFill>
                  <a:srgbClr val="00B0F0"/>
                </a:solidFill>
                <a:effectLst>
                  <a:outerShdw blurRad="38100" dist="38100" dir="2700000" algn="tl">
                    <a:srgbClr val="000000">
                      <a:alpha val="43137"/>
                    </a:srgbClr>
                  </a:outerShdw>
                </a:effectLst>
              </a:rPr>
              <a:t>4</a:t>
            </a:fld>
            <a:r>
              <a:rPr lang="en-US" sz="4000" dirty="0">
                <a:solidFill>
                  <a:srgbClr val="00B0F0"/>
                </a:solidFill>
                <a:effectLst>
                  <a:outerShdw blurRad="38100" dist="38100" dir="2700000" algn="tl">
                    <a:srgbClr val="000000">
                      <a:alpha val="43137"/>
                    </a:srgbClr>
                  </a:outerShdw>
                </a:effectLst>
              </a:rPr>
              <a:t>|</a:t>
            </a:r>
          </a:p>
        </p:txBody>
      </p:sp>
      <p:pic>
        <p:nvPicPr>
          <p:cNvPr id="13" name="图片 10"/>
          <p:cNvPicPr>
            <a:picLocks noChangeAspect="1"/>
          </p:cNvPicPr>
          <p:nvPr/>
        </p:nvPicPr>
        <p:blipFill>
          <a:blip r:embed="rId3"/>
          <a:stretch>
            <a:fillRect/>
          </a:stretch>
        </p:blipFill>
        <p:spPr>
          <a:xfrm>
            <a:off x="1043608" y="4293096"/>
            <a:ext cx="3020406" cy="161711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4644008" y="2144376"/>
            <a:ext cx="4069829" cy="3284315"/>
          </a:xfrm>
          <a:prstGeom prst="rect">
            <a:avLst/>
          </a:prstGeom>
          <a:ln>
            <a:noFill/>
          </a:ln>
          <a:effectLst>
            <a:outerShdw blurRad="292100" dist="139700" dir="2700000" algn="tl" rotWithShape="0">
              <a:srgbClr val="333333">
                <a:alpha val="65000"/>
              </a:srgbClr>
            </a:outerShdw>
          </a:effectLst>
        </p:spPr>
      </p:pic>
      <p:sp>
        <p:nvSpPr>
          <p:cNvPr id="15" name="Down Arrow 14"/>
          <p:cNvSpPr/>
          <p:nvPr/>
        </p:nvSpPr>
        <p:spPr>
          <a:xfrm>
            <a:off x="2411760" y="386104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139952" y="443711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407131"/>
            <a:ext cx="3213401" cy="236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521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3675493"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From Theory to Practice</a:t>
            </a:r>
          </a:p>
        </p:txBody>
      </p:sp>
      <p:sp>
        <p:nvSpPr>
          <p:cNvPr id="5" name="TextBox 4"/>
          <p:cNvSpPr txBox="1"/>
          <p:nvPr/>
        </p:nvSpPr>
        <p:spPr>
          <a:xfrm>
            <a:off x="1160351" y="692696"/>
            <a:ext cx="2765629" cy="369332"/>
          </a:xfrm>
          <a:prstGeom prst="rect">
            <a:avLst/>
          </a:prstGeom>
          <a:noFill/>
        </p:spPr>
        <p:txBody>
          <a:bodyPr wrap="none" rtlCol="0">
            <a:spAutoFit/>
          </a:bodyPr>
          <a:lstStyle/>
          <a:p>
            <a:r>
              <a:rPr lang="en-US" dirty="0"/>
              <a:t>Dr. Kong’s Theoretical Work</a:t>
            </a:r>
          </a:p>
        </p:txBody>
      </p:sp>
      <p:sp>
        <p:nvSpPr>
          <p:cNvPr id="6" name="TextBox 5"/>
          <p:cNvSpPr txBox="1"/>
          <p:nvPr/>
        </p:nvSpPr>
        <p:spPr>
          <a:xfrm>
            <a:off x="467544" y="332656"/>
            <a:ext cx="679994" cy="707886"/>
          </a:xfrm>
          <a:prstGeom prst="rect">
            <a:avLst/>
          </a:prstGeom>
          <a:noFill/>
        </p:spPr>
        <p:txBody>
          <a:bodyPr wrap="none" rtlCol="0">
            <a:spAutoFit/>
          </a:bodyPr>
          <a:lstStyle/>
          <a:p>
            <a:fld id="{6243B1BF-678F-4136-A1F4-FDB1B26D66C4}" type="slidenum">
              <a:rPr lang="en-US" sz="4000" smtClean="0">
                <a:solidFill>
                  <a:srgbClr val="00B0F0"/>
                </a:solidFill>
                <a:effectLst>
                  <a:outerShdw blurRad="38100" dist="38100" dir="2700000" algn="tl">
                    <a:srgbClr val="000000">
                      <a:alpha val="43137"/>
                    </a:srgbClr>
                  </a:outerShdw>
                </a:effectLst>
              </a:rPr>
              <a:t>5</a:t>
            </a:fld>
            <a:r>
              <a:rPr lang="en-US" sz="4000" dirty="0">
                <a:solidFill>
                  <a:srgbClr val="00B0F0"/>
                </a:solidFill>
                <a:effectLst>
                  <a:outerShdw blurRad="38100" dist="38100" dir="2700000" algn="tl">
                    <a:srgbClr val="000000">
                      <a:alpha val="43137"/>
                    </a:srgbClr>
                  </a:outerShdw>
                </a:effectLst>
              </a:rPr>
              <a:t>|</a:t>
            </a:r>
          </a:p>
        </p:txBody>
      </p:sp>
      <p:sp>
        <p:nvSpPr>
          <p:cNvPr id="7" name="TextBox 6"/>
          <p:cNvSpPr txBox="1"/>
          <p:nvPr/>
        </p:nvSpPr>
        <p:spPr>
          <a:xfrm>
            <a:off x="1259632" y="1557367"/>
            <a:ext cx="5688632" cy="769441"/>
          </a:xfrm>
          <a:prstGeom prst="rect">
            <a:avLst/>
          </a:prstGeom>
          <a:noFill/>
        </p:spPr>
        <p:txBody>
          <a:bodyPr wrap="square" rtlCol="0">
            <a:spAutoFit/>
          </a:bodyPr>
          <a:lstStyle/>
          <a:p>
            <a:pPr marL="400050" indent="-400050">
              <a:buClr>
                <a:srgbClr val="C00000"/>
              </a:buClr>
              <a:buFont typeface="Arial" pitchFamily="34" charset="0"/>
              <a:buChar char="•"/>
            </a:pPr>
            <a:endParaRPr lang="en-US" sz="2000" dirty="0"/>
          </a:p>
          <a:p>
            <a:pPr marL="400050" indent="-400050">
              <a:buClr>
                <a:srgbClr val="C00000"/>
              </a:buClr>
            </a:pPr>
            <a:r>
              <a:rPr lang="en-US" sz="2400" dirty="0"/>
              <a:t> </a:t>
            </a:r>
          </a:p>
        </p:txBody>
      </p:sp>
      <p:pic>
        <p:nvPicPr>
          <p:cNvPr id="9" name="Content Placeholder 4"/>
          <p:cNvPicPr>
            <a:picLocks noGrp="1" noChangeAspect="1"/>
          </p:cNvPicPr>
          <p:nvPr>
            <p:ph idx="1"/>
          </p:nvPr>
        </p:nvPicPr>
        <p:blipFill>
          <a:blip r:embed="rId3"/>
          <a:stretch>
            <a:fillRect/>
          </a:stretch>
        </p:blipFill>
        <p:spPr>
          <a:xfrm>
            <a:off x="1115616" y="1412776"/>
            <a:ext cx="3014464" cy="193114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4774538" y="1340768"/>
            <a:ext cx="3070315" cy="203416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1130158" y="3573016"/>
            <a:ext cx="2999922" cy="199132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4788023" y="3573016"/>
            <a:ext cx="3056829" cy="202490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816795" y="1669450"/>
            <a:ext cx="301686" cy="369332"/>
          </a:xfrm>
          <a:prstGeom prst="rect">
            <a:avLst/>
          </a:prstGeom>
          <a:noFill/>
        </p:spPr>
        <p:txBody>
          <a:bodyPr wrap="none" rtlCol="0">
            <a:spAutoFit/>
          </a:bodyPr>
          <a:lstStyle/>
          <a:p>
            <a:r>
              <a:rPr lang="en-CA" b="1" dirty="0"/>
              <a:t>1</a:t>
            </a:r>
          </a:p>
        </p:txBody>
      </p:sp>
      <p:sp>
        <p:nvSpPr>
          <p:cNvPr id="13" name="TextBox 12"/>
          <p:cNvSpPr txBox="1"/>
          <p:nvPr/>
        </p:nvSpPr>
        <p:spPr>
          <a:xfrm>
            <a:off x="7543167" y="1695157"/>
            <a:ext cx="301686" cy="369332"/>
          </a:xfrm>
          <a:prstGeom prst="rect">
            <a:avLst/>
          </a:prstGeom>
          <a:noFill/>
        </p:spPr>
        <p:txBody>
          <a:bodyPr wrap="none" rtlCol="0">
            <a:spAutoFit/>
          </a:bodyPr>
          <a:lstStyle/>
          <a:p>
            <a:r>
              <a:rPr lang="en-CA" b="1" dirty="0"/>
              <a:t>2</a:t>
            </a:r>
          </a:p>
        </p:txBody>
      </p:sp>
      <p:sp>
        <p:nvSpPr>
          <p:cNvPr id="14" name="TextBox 13"/>
          <p:cNvSpPr txBox="1"/>
          <p:nvPr/>
        </p:nvSpPr>
        <p:spPr>
          <a:xfrm>
            <a:off x="3858747" y="3898047"/>
            <a:ext cx="301686" cy="369332"/>
          </a:xfrm>
          <a:prstGeom prst="rect">
            <a:avLst/>
          </a:prstGeom>
          <a:noFill/>
        </p:spPr>
        <p:txBody>
          <a:bodyPr wrap="none" rtlCol="0">
            <a:spAutoFit/>
          </a:bodyPr>
          <a:lstStyle/>
          <a:p>
            <a:r>
              <a:rPr lang="en-CA" b="1" dirty="0"/>
              <a:t>3</a:t>
            </a:r>
          </a:p>
        </p:txBody>
      </p:sp>
      <p:sp>
        <p:nvSpPr>
          <p:cNvPr id="15" name="TextBox 14"/>
          <p:cNvSpPr txBox="1"/>
          <p:nvPr/>
        </p:nvSpPr>
        <p:spPr>
          <a:xfrm>
            <a:off x="7463210" y="3891175"/>
            <a:ext cx="301686" cy="369332"/>
          </a:xfrm>
          <a:prstGeom prst="rect">
            <a:avLst/>
          </a:prstGeom>
          <a:noFill/>
        </p:spPr>
        <p:txBody>
          <a:bodyPr wrap="none" rtlCol="0">
            <a:spAutoFit/>
          </a:bodyPr>
          <a:lstStyle/>
          <a:p>
            <a:r>
              <a:rPr lang="en-CA" b="1" dirty="0"/>
              <a:t>4</a:t>
            </a:r>
          </a:p>
        </p:txBody>
      </p:sp>
      <p:sp>
        <p:nvSpPr>
          <p:cNvPr id="3" name="Oval 2"/>
          <p:cNvSpPr/>
          <p:nvPr/>
        </p:nvSpPr>
        <p:spPr>
          <a:xfrm>
            <a:off x="2195736" y="5820946"/>
            <a:ext cx="144016" cy="193952"/>
          </a:xfrm>
          <a:prstGeom prst="ellipse">
            <a:avLst/>
          </a:prstGeom>
          <a:solidFill>
            <a:srgbClr val="3BF75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Oval 15"/>
          <p:cNvSpPr/>
          <p:nvPr/>
        </p:nvSpPr>
        <p:spPr>
          <a:xfrm>
            <a:off x="5116104" y="5820946"/>
            <a:ext cx="144016" cy="19395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TextBox 16"/>
          <p:cNvSpPr txBox="1"/>
          <p:nvPr/>
        </p:nvSpPr>
        <p:spPr>
          <a:xfrm>
            <a:off x="2483767" y="5733256"/>
            <a:ext cx="1186543" cy="369332"/>
          </a:xfrm>
          <a:prstGeom prst="rect">
            <a:avLst/>
          </a:prstGeom>
          <a:noFill/>
        </p:spPr>
        <p:txBody>
          <a:bodyPr wrap="none" rtlCol="0">
            <a:spAutoFit/>
          </a:bodyPr>
          <a:lstStyle/>
          <a:p>
            <a:r>
              <a:rPr lang="en-CA" dirty="0"/>
              <a:t>Functional</a:t>
            </a:r>
          </a:p>
        </p:txBody>
      </p:sp>
      <p:sp>
        <p:nvSpPr>
          <p:cNvPr id="18" name="TextBox 17"/>
          <p:cNvSpPr txBox="1"/>
          <p:nvPr/>
        </p:nvSpPr>
        <p:spPr>
          <a:xfrm>
            <a:off x="5488325" y="5730012"/>
            <a:ext cx="1656223" cy="369332"/>
          </a:xfrm>
          <a:prstGeom prst="rect">
            <a:avLst/>
          </a:prstGeom>
          <a:noFill/>
        </p:spPr>
        <p:txBody>
          <a:bodyPr wrap="none" rtlCol="0">
            <a:spAutoFit/>
          </a:bodyPr>
          <a:lstStyle/>
          <a:p>
            <a:r>
              <a:rPr lang="en-CA" dirty="0"/>
              <a:t>Non-Functional</a:t>
            </a:r>
          </a:p>
        </p:txBody>
      </p:sp>
    </p:spTree>
    <p:extLst>
      <p:ext uri="{BB962C8B-B14F-4D97-AF65-F5344CB8AC3E}">
        <p14:creationId xmlns:p14="http://schemas.microsoft.com/office/powerpoint/2010/main" val="303340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3675493"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From Theory to Practice</a:t>
            </a:r>
          </a:p>
        </p:txBody>
      </p:sp>
      <p:sp>
        <p:nvSpPr>
          <p:cNvPr id="5" name="TextBox 4"/>
          <p:cNvSpPr txBox="1"/>
          <p:nvPr/>
        </p:nvSpPr>
        <p:spPr>
          <a:xfrm>
            <a:off x="1160351" y="692696"/>
            <a:ext cx="1667444" cy="369332"/>
          </a:xfrm>
          <a:prstGeom prst="rect">
            <a:avLst/>
          </a:prstGeom>
          <a:noFill/>
        </p:spPr>
        <p:txBody>
          <a:bodyPr wrap="none" rtlCol="0">
            <a:spAutoFit/>
          </a:bodyPr>
          <a:lstStyle/>
          <a:p>
            <a:r>
              <a:rPr lang="en-US" dirty="0"/>
              <a:t>Needs and Goal</a:t>
            </a:r>
          </a:p>
        </p:txBody>
      </p:sp>
      <p:sp>
        <p:nvSpPr>
          <p:cNvPr id="6" name="TextBox 5"/>
          <p:cNvSpPr txBox="1"/>
          <p:nvPr/>
        </p:nvSpPr>
        <p:spPr>
          <a:xfrm>
            <a:off x="467544" y="332656"/>
            <a:ext cx="679994" cy="707886"/>
          </a:xfrm>
          <a:prstGeom prst="rect">
            <a:avLst/>
          </a:prstGeom>
          <a:noFill/>
        </p:spPr>
        <p:txBody>
          <a:bodyPr wrap="none" rtlCol="0">
            <a:spAutoFit/>
          </a:bodyPr>
          <a:lstStyle/>
          <a:p>
            <a:fld id="{6243B1BF-678F-4136-A1F4-FDB1B26D66C4}" type="slidenum">
              <a:rPr lang="en-US" sz="4000" smtClean="0">
                <a:solidFill>
                  <a:srgbClr val="00B0F0"/>
                </a:solidFill>
                <a:effectLst>
                  <a:outerShdw blurRad="38100" dist="38100" dir="2700000" algn="tl">
                    <a:srgbClr val="000000">
                      <a:alpha val="43137"/>
                    </a:srgbClr>
                  </a:outerShdw>
                </a:effectLst>
              </a:rPr>
              <a:t>6</a:t>
            </a:fld>
            <a:r>
              <a:rPr lang="en-US" sz="4000" dirty="0">
                <a:solidFill>
                  <a:srgbClr val="00B0F0"/>
                </a:solidFill>
                <a:effectLst>
                  <a:outerShdw blurRad="38100" dist="38100" dir="2700000" algn="tl">
                    <a:srgbClr val="000000">
                      <a:alpha val="43137"/>
                    </a:srgbClr>
                  </a:outerShdw>
                </a:effectLst>
              </a:rPr>
              <a:t>|</a:t>
            </a:r>
          </a:p>
        </p:txBody>
      </p:sp>
      <p:sp>
        <p:nvSpPr>
          <p:cNvPr id="7" name="TextBox 6"/>
          <p:cNvSpPr txBox="1"/>
          <p:nvPr/>
        </p:nvSpPr>
        <p:spPr>
          <a:xfrm>
            <a:off x="1259632" y="1557367"/>
            <a:ext cx="5688632" cy="769441"/>
          </a:xfrm>
          <a:prstGeom prst="rect">
            <a:avLst/>
          </a:prstGeom>
          <a:noFill/>
        </p:spPr>
        <p:txBody>
          <a:bodyPr wrap="square" rtlCol="0">
            <a:spAutoFit/>
          </a:bodyPr>
          <a:lstStyle/>
          <a:p>
            <a:pPr marL="400050" indent="-400050">
              <a:buClr>
                <a:srgbClr val="C00000"/>
              </a:buClr>
              <a:buFont typeface="Arial" pitchFamily="34" charset="0"/>
              <a:buChar char="•"/>
            </a:pPr>
            <a:endParaRPr lang="en-US" sz="2000" dirty="0"/>
          </a:p>
          <a:p>
            <a:pPr marL="400050" indent="-400050">
              <a:buClr>
                <a:srgbClr val="C00000"/>
              </a:buClr>
            </a:pPr>
            <a:r>
              <a:rPr lang="en-US" sz="2400" dirty="0"/>
              <a:t> </a:t>
            </a:r>
          </a:p>
        </p:txBody>
      </p:sp>
      <p:sp>
        <p:nvSpPr>
          <p:cNvPr id="8" name="TextBox 7"/>
          <p:cNvSpPr txBox="1"/>
          <p:nvPr/>
        </p:nvSpPr>
        <p:spPr>
          <a:xfrm>
            <a:off x="1140511" y="1844824"/>
            <a:ext cx="7056784" cy="2616101"/>
          </a:xfrm>
          <a:prstGeom prst="rect">
            <a:avLst/>
          </a:prstGeom>
          <a:noFill/>
        </p:spPr>
        <p:txBody>
          <a:bodyPr wrap="square" rtlCol="0">
            <a:spAutoFit/>
          </a:bodyPr>
          <a:lstStyle/>
          <a:p>
            <a:pPr marL="400050" indent="-400050">
              <a:buClr>
                <a:srgbClr val="C00000"/>
              </a:buClr>
              <a:buFont typeface="Arial" pitchFamily="34" charset="0"/>
              <a:buChar char="•"/>
            </a:pPr>
            <a:endParaRPr lang="en-US" sz="2400" dirty="0"/>
          </a:p>
          <a:p>
            <a:pPr>
              <a:buClr>
                <a:srgbClr val="C00000"/>
              </a:buClr>
            </a:pPr>
            <a:r>
              <a:rPr lang="en-US" sz="2000" dirty="0"/>
              <a:t>Needs:</a:t>
            </a:r>
          </a:p>
          <a:p>
            <a:pPr marL="400050" indent="-400050">
              <a:buClr>
                <a:srgbClr val="C00000"/>
              </a:buClr>
              <a:buFont typeface="Arial" pitchFamily="34" charset="0"/>
              <a:buChar char="•"/>
            </a:pPr>
            <a:r>
              <a:rPr lang="en-US" dirty="0"/>
              <a:t>The quantification of resilience in applied networks</a:t>
            </a:r>
          </a:p>
          <a:p>
            <a:pPr marL="400050" indent="-400050">
              <a:buClr>
                <a:srgbClr val="C00000"/>
              </a:buClr>
              <a:buFont typeface="Arial" pitchFamily="34" charset="0"/>
              <a:buChar char="•"/>
            </a:pPr>
            <a:r>
              <a:rPr lang="en-US" dirty="0"/>
              <a:t>A model to capture nodal dependencies and interdependencies</a:t>
            </a:r>
          </a:p>
          <a:p>
            <a:pPr marL="400050" indent="-400050">
              <a:buClr>
                <a:srgbClr val="C00000"/>
              </a:buClr>
              <a:buFont typeface="Arial" pitchFamily="34" charset="0"/>
              <a:buChar char="•"/>
            </a:pPr>
            <a:r>
              <a:rPr lang="en-US" dirty="0"/>
              <a:t>Evolve the theoretical concepts into…</a:t>
            </a:r>
          </a:p>
          <a:p>
            <a:pPr>
              <a:buClr>
                <a:srgbClr val="C00000"/>
              </a:buClr>
            </a:pPr>
            <a:endParaRPr lang="en-US" sz="2200" dirty="0"/>
          </a:p>
          <a:p>
            <a:pPr>
              <a:buClr>
                <a:srgbClr val="C00000"/>
              </a:buClr>
            </a:pPr>
            <a:r>
              <a:rPr lang="en-US" sz="2000" b="1" dirty="0"/>
              <a:t>             A Practical Decision Making Support Tool!</a:t>
            </a:r>
          </a:p>
          <a:p>
            <a:pPr marL="400050" indent="-400050">
              <a:buClr>
                <a:srgbClr val="C00000"/>
              </a:buClr>
            </a:pPr>
            <a:r>
              <a:rPr lang="en-US" sz="2400" dirty="0"/>
              <a:t> </a:t>
            </a:r>
          </a:p>
        </p:txBody>
      </p:sp>
    </p:spTree>
    <p:extLst>
      <p:ext uri="{BB962C8B-B14F-4D97-AF65-F5344CB8AC3E}">
        <p14:creationId xmlns:p14="http://schemas.microsoft.com/office/powerpoint/2010/main" val="27613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4711226"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Decision Support Methodology</a:t>
            </a:r>
          </a:p>
        </p:txBody>
      </p:sp>
      <p:sp>
        <p:nvSpPr>
          <p:cNvPr id="5" name="TextBox 4"/>
          <p:cNvSpPr txBox="1"/>
          <p:nvPr/>
        </p:nvSpPr>
        <p:spPr>
          <a:xfrm>
            <a:off x="1160351" y="692696"/>
            <a:ext cx="1077859" cy="369332"/>
          </a:xfrm>
          <a:prstGeom prst="rect">
            <a:avLst/>
          </a:prstGeom>
          <a:noFill/>
        </p:spPr>
        <p:txBody>
          <a:bodyPr wrap="none" rtlCol="0">
            <a:spAutoFit/>
          </a:bodyPr>
          <a:lstStyle/>
          <a:p>
            <a:r>
              <a:rPr lang="en-US" dirty="0"/>
              <a:t>Key Steps</a:t>
            </a:r>
          </a:p>
        </p:txBody>
      </p:sp>
      <p:sp>
        <p:nvSpPr>
          <p:cNvPr id="6" name="TextBox 5"/>
          <p:cNvSpPr txBox="1"/>
          <p:nvPr/>
        </p:nvSpPr>
        <p:spPr>
          <a:xfrm>
            <a:off x="467544" y="332656"/>
            <a:ext cx="679994" cy="707886"/>
          </a:xfrm>
          <a:prstGeom prst="rect">
            <a:avLst/>
          </a:prstGeom>
          <a:noFill/>
        </p:spPr>
        <p:txBody>
          <a:bodyPr wrap="none" rtlCol="0">
            <a:spAutoFit/>
          </a:bodyPr>
          <a:lstStyle/>
          <a:p>
            <a:fld id="{B8029941-6F1C-40E2-BAB2-D6B9EFEE0943}" type="slidenum">
              <a:rPr lang="en-US" sz="4000" smtClean="0">
                <a:solidFill>
                  <a:srgbClr val="00B0F0"/>
                </a:solidFill>
                <a:effectLst>
                  <a:outerShdw blurRad="38100" dist="38100" dir="2700000" algn="tl">
                    <a:srgbClr val="000000">
                      <a:alpha val="43137"/>
                    </a:srgbClr>
                  </a:outerShdw>
                </a:effectLst>
              </a:rPr>
              <a:t>7</a:t>
            </a:fld>
            <a:r>
              <a:rPr lang="en-US" sz="4000" dirty="0">
                <a:solidFill>
                  <a:srgbClr val="00B0F0"/>
                </a:solidFill>
                <a:effectLst>
                  <a:outerShdw blurRad="38100" dist="38100" dir="2700000" algn="tl">
                    <a:srgbClr val="000000">
                      <a:alpha val="43137"/>
                    </a:srgbClr>
                  </a:outerShdw>
                </a:effectLst>
              </a:rPr>
              <a:t>|</a:t>
            </a:r>
          </a:p>
        </p:txBody>
      </p:sp>
      <p:sp>
        <p:nvSpPr>
          <p:cNvPr id="7" name="TextBox 6"/>
          <p:cNvSpPr txBox="1"/>
          <p:nvPr/>
        </p:nvSpPr>
        <p:spPr>
          <a:xfrm>
            <a:off x="1259632" y="1557367"/>
            <a:ext cx="5688632" cy="769441"/>
          </a:xfrm>
          <a:prstGeom prst="rect">
            <a:avLst/>
          </a:prstGeom>
          <a:noFill/>
        </p:spPr>
        <p:txBody>
          <a:bodyPr wrap="square" rtlCol="0">
            <a:spAutoFit/>
          </a:bodyPr>
          <a:lstStyle/>
          <a:p>
            <a:pPr marL="400050" indent="-400050">
              <a:buClr>
                <a:srgbClr val="C00000"/>
              </a:buClr>
              <a:buFont typeface="Arial" pitchFamily="34" charset="0"/>
              <a:buChar char="•"/>
            </a:pPr>
            <a:endParaRPr lang="en-US" sz="2000" dirty="0"/>
          </a:p>
          <a:p>
            <a:pPr marL="400050" indent="-400050">
              <a:buClr>
                <a:srgbClr val="C00000"/>
              </a:buClr>
            </a:pPr>
            <a:r>
              <a:rPr lang="en-US" sz="2400" dirty="0"/>
              <a:t> </a:t>
            </a:r>
          </a:p>
        </p:txBody>
      </p:sp>
      <p:sp>
        <p:nvSpPr>
          <p:cNvPr id="8" name="TextBox 7"/>
          <p:cNvSpPr txBox="1"/>
          <p:nvPr/>
        </p:nvSpPr>
        <p:spPr>
          <a:xfrm>
            <a:off x="251520" y="1682938"/>
            <a:ext cx="7920880" cy="3416320"/>
          </a:xfrm>
          <a:prstGeom prst="rect">
            <a:avLst/>
          </a:prstGeom>
          <a:noFill/>
        </p:spPr>
        <p:txBody>
          <a:bodyPr wrap="square" rtlCol="0">
            <a:spAutoFit/>
          </a:bodyPr>
          <a:lstStyle/>
          <a:p>
            <a:pPr marL="400050" indent="-400050">
              <a:buClr>
                <a:srgbClr val="C00000"/>
              </a:buClr>
              <a:buFont typeface="Arial" pitchFamily="34" charset="0"/>
              <a:buChar char="•"/>
            </a:pPr>
            <a:endParaRPr lang="en-US" sz="2400" dirty="0"/>
          </a:p>
          <a:p>
            <a:pPr marL="1314450" lvl="2" indent="-400050">
              <a:buClr>
                <a:srgbClr val="C00000"/>
              </a:buClr>
              <a:buFont typeface="Arial" panose="020B0604020202020204" pitchFamily="34" charset="0"/>
              <a:buChar char="•"/>
            </a:pPr>
            <a:r>
              <a:rPr lang="en-US" sz="2400" i="1" dirty="0"/>
              <a:t>Step 1.</a:t>
            </a:r>
            <a:r>
              <a:rPr lang="en-US" sz="2400" dirty="0"/>
              <a:t> Network development</a:t>
            </a:r>
          </a:p>
          <a:p>
            <a:pPr marL="1771650" lvl="3" indent="-400050">
              <a:buClr>
                <a:srgbClr val="C00000"/>
              </a:buClr>
              <a:buFont typeface="Arial" panose="020B0604020202020204" pitchFamily="34" charset="0"/>
              <a:buChar char="•"/>
            </a:pPr>
            <a:endParaRPr lang="en-US" sz="2400" dirty="0"/>
          </a:p>
          <a:p>
            <a:pPr marL="1314450" lvl="2" indent="-400050">
              <a:buClr>
                <a:srgbClr val="C00000"/>
              </a:buClr>
              <a:buFont typeface="Arial" panose="020B0604020202020204" pitchFamily="34" charset="0"/>
              <a:buChar char="•"/>
            </a:pPr>
            <a:r>
              <a:rPr lang="en-US" sz="2400" i="1" dirty="0"/>
              <a:t>Step 2.</a:t>
            </a:r>
            <a:r>
              <a:rPr lang="en-US" sz="2400" dirty="0"/>
              <a:t> Disaster propagation/restoration strategies</a:t>
            </a:r>
          </a:p>
          <a:p>
            <a:pPr marL="1771650" lvl="3" indent="-400050">
              <a:buClr>
                <a:srgbClr val="C00000"/>
              </a:buClr>
              <a:buFont typeface="Arial" panose="020B0604020202020204" pitchFamily="34" charset="0"/>
              <a:buChar char="•"/>
            </a:pPr>
            <a:endParaRPr lang="en-US" sz="2400" dirty="0"/>
          </a:p>
          <a:p>
            <a:pPr marL="1314450" lvl="2" indent="-400050">
              <a:buClr>
                <a:srgbClr val="C00000"/>
              </a:buClr>
              <a:buFont typeface="Arial" panose="020B0604020202020204" pitchFamily="34" charset="0"/>
              <a:buChar char="•"/>
            </a:pPr>
            <a:r>
              <a:rPr lang="en-US" sz="2400" i="1" dirty="0"/>
              <a:t>Step 3.</a:t>
            </a:r>
            <a:r>
              <a:rPr lang="en-US" sz="2400" dirty="0"/>
              <a:t> Resilience calculation</a:t>
            </a:r>
          </a:p>
          <a:p>
            <a:pPr marL="1771650" lvl="3" indent="-400050">
              <a:buClr>
                <a:srgbClr val="C00000"/>
              </a:buClr>
              <a:buFont typeface="Arial" panose="020B0604020202020204" pitchFamily="34" charset="0"/>
              <a:buChar char="•"/>
            </a:pPr>
            <a:endParaRPr lang="en-US" sz="2400" dirty="0"/>
          </a:p>
          <a:p>
            <a:pPr marL="1314450" lvl="2" indent="-400050">
              <a:buClr>
                <a:srgbClr val="C00000"/>
              </a:buClr>
              <a:buFont typeface="Arial" panose="020B0604020202020204" pitchFamily="34" charset="0"/>
              <a:buChar char="•"/>
            </a:pPr>
            <a:r>
              <a:rPr lang="en-US" sz="2400" i="1" dirty="0"/>
              <a:t>Step 4.</a:t>
            </a:r>
            <a:r>
              <a:rPr lang="en-US" sz="2400" dirty="0"/>
              <a:t> Decision making (multi-objective analysis)</a:t>
            </a:r>
          </a:p>
          <a:p>
            <a:pPr marL="400050" indent="-400050">
              <a:buClr>
                <a:srgbClr val="C00000"/>
              </a:buClr>
            </a:pPr>
            <a:r>
              <a:rPr lang="en-US" sz="2400" dirty="0"/>
              <a:t> </a:t>
            </a:r>
          </a:p>
        </p:txBody>
      </p:sp>
    </p:spTree>
    <p:extLst>
      <p:ext uri="{BB962C8B-B14F-4D97-AF65-F5344CB8AC3E}">
        <p14:creationId xmlns:p14="http://schemas.microsoft.com/office/powerpoint/2010/main" val="92328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921021" cy="369332"/>
          </a:xfrm>
          <a:prstGeom prst="rect">
            <a:avLst/>
          </a:prstGeom>
          <a:noFill/>
        </p:spPr>
        <p:txBody>
          <a:bodyPr wrap="none" rtlCol="0">
            <a:spAutoFit/>
          </a:bodyPr>
          <a:lstStyle/>
          <a:p>
            <a:r>
              <a:rPr lang="en-US" dirty="0"/>
              <a:t>Options</a:t>
            </a:r>
          </a:p>
        </p:txBody>
      </p:sp>
      <p:sp>
        <p:nvSpPr>
          <p:cNvPr id="6" name="TextBox 5"/>
          <p:cNvSpPr txBox="1"/>
          <p:nvPr/>
        </p:nvSpPr>
        <p:spPr>
          <a:xfrm>
            <a:off x="467544" y="332656"/>
            <a:ext cx="679994" cy="707886"/>
          </a:xfrm>
          <a:prstGeom prst="rect">
            <a:avLst/>
          </a:prstGeom>
          <a:noFill/>
        </p:spPr>
        <p:txBody>
          <a:bodyPr wrap="none" rtlCol="0">
            <a:spAutoFit/>
          </a:bodyPr>
          <a:lstStyle/>
          <a:p>
            <a:fld id="{B8029941-6F1C-40E2-BAB2-D6B9EFEE0943}" type="slidenum">
              <a:rPr lang="en-US" sz="4000" smtClean="0">
                <a:solidFill>
                  <a:srgbClr val="00B0F0"/>
                </a:solidFill>
                <a:effectLst>
                  <a:outerShdw blurRad="38100" dist="38100" dir="2700000" algn="tl">
                    <a:srgbClr val="000000">
                      <a:alpha val="43137"/>
                    </a:srgbClr>
                  </a:outerShdw>
                </a:effectLst>
              </a:rPr>
              <a:pPr/>
              <a:t>8</a:t>
            </a:fld>
            <a:r>
              <a:rPr lang="en-US" sz="4000" dirty="0">
                <a:solidFill>
                  <a:srgbClr val="00B0F0"/>
                </a:solidFill>
                <a:effectLst>
                  <a:outerShdw blurRad="38100" dist="38100" dir="2700000" algn="tl">
                    <a:srgbClr val="000000">
                      <a:alpha val="43137"/>
                    </a:srgbClr>
                  </a:outerShdw>
                </a:effectLst>
              </a:rPr>
              <a:t>|</a:t>
            </a:r>
          </a:p>
        </p:txBody>
      </p:sp>
      <p:sp>
        <p:nvSpPr>
          <p:cNvPr id="7" name="TextBox 6"/>
          <p:cNvSpPr txBox="1"/>
          <p:nvPr/>
        </p:nvSpPr>
        <p:spPr>
          <a:xfrm>
            <a:off x="1259632" y="1557367"/>
            <a:ext cx="5688632" cy="1508105"/>
          </a:xfrm>
          <a:prstGeom prst="rect">
            <a:avLst/>
          </a:prstGeom>
          <a:noFill/>
        </p:spPr>
        <p:txBody>
          <a:bodyPr wrap="square" rtlCol="0">
            <a:spAutoFit/>
          </a:bodyPr>
          <a:lstStyle/>
          <a:p>
            <a:pPr>
              <a:buClr>
                <a:srgbClr val="C00000"/>
              </a:buClr>
            </a:pPr>
            <a:endParaRPr lang="en-US" dirty="0"/>
          </a:p>
          <a:p>
            <a:pPr>
              <a:buClr>
                <a:srgbClr val="C00000"/>
              </a:buClr>
            </a:pPr>
            <a:r>
              <a:rPr lang="en-US" sz="2000" dirty="0"/>
              <a:t>Options for Network Development</a:t>
            </a:r>
          </a:p>
          <a:p>
            <a:pPr marL="457200" indent="-457200">
              <a:buClr>
                <a:srgbClr val="C00000"/>
              </a:buClr>
              <a:buFont typeface="+mj-lt"/>
              <a:buAutoNum type="arabicPeriod"/>
            </a:pPr>
            <a:r>
              <a:rPr lang="en-US" dirty="0"/>
              <a:t>Use of an existing network </a:t>
            </a:r>
          </a:p>
          <a:p>
            <a:pPr marL="457200" indent="-457200">
              <a:buClr>
                <a:srgbClr val="C00000"/>
              </a:buClr>
              <a:buFont typeface="+mj-lt"/>
              <a:buAutoNum type="arabicPeriod"/>
            </a:pPr>
            <a:r>
              <a:rPr lang="en-US" dirty="0"/>
              <a:t>Modifying an existing network</a:t>
            </a:r>
          </a:p>
          <a:p>
            <a:pPr marL="457200" indent="-457200">
              <a:buClr>
                <a:srgbClr val="C00000"/>
              </a:buClr>
              <a:buFont typeface="+mj-lt"/>
              <a:buAutoNum type="arabicPeriod"/>
            </a:pPr>
            <a:r>
              <a:rPr lang="en-US" dirty="0"/>
              <a:t>New network development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242" y="2564904"/>
            <a:ext cx="3192044" cy="379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336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304" y="385500"/>
            <a:ext cx="515262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rPr>
              <a:t>STEP 1: NETWORK DEVELOPMENT</a:t>
            </a:r>
          </a:p>
        </p:txBody>
      </p:sp>
      <p:sp>
        <p:nvSpPr>
          <p:cNvPr id="5" name="TextBox 4"/>
          <p:cNvSpPr txBox="1"/>
          <p:nvPr/>
        </p:nvSpPr>
        <p:spPr>
          <a:xfrm>
            <a:off x="1160351" y="692696"/>
            <a:ext cx="3852593" cy="369332"/>
          </a:xfrm>
          <a:prstGeom prst="rect">
            <a:avLst/>
          </a:prstGeom>
          <a:noFill/>
        </p:spPr>
        <p:txBody>
          <a:bodyPr wrap="none" rtlCol="0">
            <a:spAutoFit/>
          </a:bodyPr>
          <a:lstStyle/>
          <a:p>
            <a:r>
              <a:rPr lang="en-US" dirty="0"/>
              <a:t>Network Theory – Degree Distribution</a:t>
            </a:r>
          </a:p>
        </p:txBody>
      </p:sp>
      <p:sp>
        <p:nvSpPr>
          <p:cNvPr id="6" name="TextBox 5"/>
          <p:cNvSpPr txBox="1"/>
          <p:nvPr/>
        </p:nvSpPr>
        <p:spPr>
          <a:xfrm>
            <a:off x="467544" y="332656"/>
            <a:ext cx="679994" cy="707886"/>
          </a:xfrm>
          <a:prstGeom prst="rect">
            <a:avLst/>
          </a:prstGeom>
          <a:noFill/>
        </p:spPr>
        <p:txBody>
          <a:bodyPr wrap="none" rtlCol="0">
            <a:spAutoFit/>
          </a:bodyPr>
          <a:lstStyle/>
          <a:p>
            <a:fld id="{B8029941-6F1C-40E2-BAB2-D6B9EFEE0943}" type="slidenum">
              <a:rPr lang="en-US" sz="4000" smtClean="0">
                <a:solidFill>
                  <a:srgbClr val="00B0F0"/>
                </a:solidFill>
                <a:effectLst>
                  <a:outerShdw blurRad="38100" dist="38100" dir="2700000" algn="tl">
                    <a:srgbClr val="000000">
                      <a:alpha val="43137"/>
                    </a:srgbClr>
                  </a:outerShdw>
                </a:effectLst>
              </a:rPr>
              <a:pPr/>
              <a:t>9</a:t>
            </a:fld>
            <a:r>
              <a:rPr lang="en-US" sz="4000" dirty="0">
                <a:solidFill>
                  <a:srgbClr val="00B0F0"/>
                </a:solidFill>
                <a:effectLst>
                  <a:outerShdw blurRad="38100" dist="38100" dir="2700000" algn="tl">
                    <a:srgbClr val="000000">
                      <a:alpha val="43137"/>
                    </a:srgbClr>
                  </a:outerShdw>
                </a:effectLst>
              </a:rPr>
              <a:t>|</a:t>
            </a:r>
          </a:p>
        </p:txBody>
      </p:sp>
      <p:pic>
        <p:nvPicPr>
          <p:cNvPr id="3" name="Picture 2"/>
          <p:cNvPicPr>
            <a:picLocks noChangeAspect="1"/>
          </p:cNvPicPr>
          <p:nvPr/>
        </p:nvPicPr>
        <p:blipFill>
          <a:blip r:embed="rId3"/>
          <a:stretch>
            <a:fillRect/>
          </a:stretch>
        </p:blipFill>
        <p:spPr>
          <a:xfrm>
            <a:off x="1619672" y="1772816"/>
            <a:ext cx="6048672" cy="3893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44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3616</Words>
  <Application>Microsoft Office PowerPoint</Application>
  <PresentationFormat>On-screen Show (4:3)</PresentationFormat>
  <Paragraphs>300</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宋体</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 Nikolic</dc:creator>
  <cp:lastModifiedBy>Slobodan P. Simonovic</cp:lastModifiedBy>
  <cp:revision>191</cp:revision>
  <dcterms:created xsi:type="dcterms:W3CDTF">2011-05-02T21:53:29Z</dcterms:created>
  <dcterms:modified xsi:type="dcterms:W3CDTF">2017-03-16T16:10:21Z</dcterms:modified>
</cp:coreProperties>
</file>