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15" r:id="rId3"/>
    <p:sldId id="303" r:id="rId4"/>
    <p:sldId id="317" r:id="rId5"/>
    <p:sldId id="285" r:id="rId6"/>
    <p:sldId id="307" r:id="rId7"/>
    <p:sldId id="308" r:id="rId8"/>
    <p:sldId id="309" r:id="rId9"/>
    <p:sldId id="310" r:id="rId10"/>
    <p:sldId id="311" r:id="rId11"/>
    <p:sldId id="314" r:id="rId12"/>
    <p:sldId id="305" r:id="rId13"/>
    <p:sldId id="313" r:id="rId14"/>
    <p:sldId id="318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hishek" initials="Mr" lastIdx="1" clrIdx="0"/>
  <p:cmAuthor id="1" name="Ayushi Gaur" initials="AG" lastIdx="1" clrIdx="1">
    <p:extLst>
      <p:ext uri="{19B8F6BF-5375-455C-9EA6-DF929625EA0E}">
        <p15:presenceInfo xmlns:p15="http://schemas.microsoft.com/office/powerpoint/2012/main" userId="Ayushi Gau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2" autoAdjust="0"/>
    <p:restoredTop sz="94217" autoAdjust="0"/>
  </p:normalViewPr>
  <p:slideViewPr>
    <p:cSldViewPr>
      <p:cViewPr varScale="1">
        <p:scale>
          <a:sx n="82" d="100"/>
          <a:sy n="82" d="100"/>
        </p:scale>
        <p:origin x="165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BB613F-2F31-4E73-B760-DB4917C0B7EB}" type="doc">
      <dgm:prSet loTypeId="urn:microsoft.com/office/officeart/2005/8/layout/h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79E61C-84F1-459F-9772-B55BEA33FC26}">
      <dgm:prSet phldrT="[Text]" custT="1"/>
      <dgm:spPr/>
      <dgm:t>
        <a:bodyPr/>
        <a:lstStyle/>
        <a:p>
          <a:r>
            <a:rPr lang="en-IN" sz="1300" dirty="0">
              <a:latin typeface="Times New Roman" pitchFamily="18" charset="0"/>
              <a:cs typeface="Times New Roman" pitchFamily="18" charset="0"/>
            </a:rPr>
            <a:t>Low resolution future runoff  projection </a:t>
          </a:r>
          <a:endParaRPr lang="en-US" sz="1300" dirty="0">
            <a:latin typeface="Times New Roman" pitchFamily="18" charset="0"/>
            <a:cs typeface="Times New Roman" pitchFamily="18" charset="0"/>
          </a:endParaRPr>
        </a:p>
      </dgm:t>
    </dgm:pt>
    <dgm:pt modelId="{EB578C46-27D1-4B26-A8F3-A00E9D5C4FE0}" type="parTrans" cxnId="{FCD94DBC-9F15-4CA9-8257-7A6B72C4453D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737C3-6797-48AF-963F-03D9FECC6A9C}" type="sibTrans" cxnId="{FCD94DBC-9F15-4CA9-8257-7A6B72C4453D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6C320-AB4B-4E6F-ADC2-5AE5C1332298}">
      <dgm:prSet phldrT="[Text]" custT="1"/>
      <dgm:spPr/>
      <dgm:t>
        <a:bodyPr/>
        <a:lstStyle/>
        <a:p>
          <a:r>
            <a:rPr lang="en-IN" sz="1300" dirty="0">
              <a:latin typeface="Times New Roman" pitchFamily="18" charset="0"/>
              <a:cs typeface="Times New Roman" pitchFamily="18" charset="0"/>
            </a:rPr>
            <a:t>GCM based </a:t>
          </a:r>
          <a:endParaRPr lang="en-US" sz="1300" dirty="0">
            <a:latin typeface="Times New Roman" pitchFamily="18" charset="0"/>
            <a:cs typeface="Times New Roman" pitchFamily="18" charset="0"/>
          </a:endParaRPr>
        </a:p>
      </dgm:t>
    </dgm:pt>
    <dgm:pt modelId="{75E44249-3E57-4987-B4A5-953887387C9E}" type="parTrans" cxnId="{2EF92199-7EBA-4AC6-AFD5-7D881161FA5B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AEA7A-EDFB-4B53-A344-E0A2B9E7F9F7}" type="sibTrans" cxnId="{2EF92199-7EBA-4AC6-AFD5-7D881161FA5B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6D246B-99A0-4F62-8A13-E35E58497DE8}">
      <dgm:prSet custT="1"/>
      <dgm:spPr/>
      <dgm:t>
        <a:bodyPr/>
        <a:lstStyle/>
        <a:p>
          <a:r>
            <a:rPr lang="en-US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Flood Risk Analysis</a:t>
          </a:r>
        </a:p>
      </dgm:t>
    </dgm:pt>
    <dgm:pt modelId="{1A990AF9-34E9-42F1-8990-C545C520BBCE}" type="parTrans" cxnId="{65F71777-8E85-4221-A778-E34692096186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43ECF9-F108-4A8C-861D-232471D78CF0}" type="sibTrans" cxnId="{65F71777-8E85-4221-A778-E34692096186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1AF56D-7C89-4F4D-AC0A-D6E48FECAF45}">
      <dgm:prSet custT="1"/>
      <dgm:spPr/>
      <dgm:t>
        <a:bodyPr/>
        <a:lstStyle/>
        <a:p>
          <a:r>
            <a:rPr lang="en-IN" sz="1300" dirty="0">
              <a:latin typeface="Times New Roman" pitchFamily="18" charset="0"/>
              <a:cs typeface="Times New Roman" pitchFamily="18" charset="0"/>
            </a:rPr>
            <a:t>Low resolution (2°-5°)</a:t>
          </a:r>
        </a:p>
      </dgm:t>
    </dgm:pt>
    <dgm:pt modelId="{2FB39C5C-EBE7-448C-9CA1-177A834A427F}" type="parTrans" cxnId="{FFA25A34-ADCF-4C13-B38B-462F96D58325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D44F5F-3288-41FE-B408-009BD3D7002E}" type="sibTrans" cxnId="{FFA25A34-ADCF-4C13-B38B-462F96D58325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54E65E-B73B-4940-9BE2-8BB9A7CF1338}">
      <dgm:prSet custT="1"/>
      <dgm:spPr/>
      <dgm:t>
        <a:bodyPr/>
        <a:lstStyle/>
        <a:p>
          <a:r>
            <a:rPr lang="en-IN" sz="1300" dirty="0">
              <a:latin typeface="Times New Roman" pitchFamily="18" charset="0"/>
              <a:cs typeface="Times New Roman" pitchFamily="18" charset="0"/>
            </a:rPr>
            <a:t>Energy balance </a:t>
          </a:r>
        </a:p>
      </dgm:t>
    </dgm:pt>
    <dgm:pt modelId="{2BACCDB6-4513-413A-A396-3A8694E4C3E9}" type="parTrans" cxnId="{5961BC2B-A4FE-42B8-92D8-238F767865CA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3A1D0-1600-4F66-BA83-AAFC5AD1BE53}" type="sibTrans" cxnId="{5961BC2B-A4FE-42B8-92D8-238F767865CA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077B65-613F-47DF-890B-31DAC095A626}">
      <dgm:prSet custT="1"/>
      <dgm:spPr/>
      <dgm:t>
        <a:bodyPr/>
        <a:lstStyle/>
        <a:p>
          <a:r>
            <a:rPr lang="en-IN" sz="1300" dirty="0">
              <a:latin typeface="Times New Roman" pitchFamily="18" charset="0"/>
              <a:cs typeface="Times New Roman" pitchFamily="18" charset="0"/>
            </a:rPr>
            <a:t>Land surface schemes</a:t>
          </a:r>
        </a:p>
      </dgm:t>
    </dgm:pt>
    <dgm:pt modelId="{C35D5D23-123D-4913-B040-081B7F71E504}" type="parTrans" cxnId="{E3497994-FF47-4FF6-92F8-56C00D1787B4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F41F0E-B5DC-46BC-97E4-ED401839591E}" type="sibTrans" cxnId="{E3497994-FF47-4FF6-92F8-56C00D1787B4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56B7B1-9745-45B7-BBD7-96B7D57ABC50}">
      <dgm:prSet phldrT="[Text]" custT="1"/>
      <dgm:spPr/>
      <dgm:t>
        <a:bodyPr/>
        <a:lstStyle/>
        <a:p>
          <a:r>
            <a:rPr lang="en-IN" sz="1300" dirty="0">
              <a:latin typeface="Times New Roman" pitchFamily="18" charset="0"/>
              <a:cs typeface="Times New Roman" pitchFamily="18" charset="0"/>
            </a:rPr>
            <a:t>Macro-scale hydrodynamic model</a:t>
          </a:r>
          <a:endParaRPr lang="en-US" sz="1300" dirty="0">
            <a:latin typeface="Times New Roman" pitchFamily="18" charset="0"/>
            <a:cs typeface="Times New Roman" pitchFamily="18" charset="0"/>
          </a:endParaRPr>
        </a:p>
      </dgm:t>
    </dgm:pt>
    <dgm:pt modelId="{262A5080-0F54-4D18-BC4F-7748B08CD93A}" type="sibTrans" cxnId="{ADA8CEE6-1CFC-4162-B773-7874E8388AAD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D74924-108A-4E12-847C-866E45FC88A3}" type="parTrans" cxnId="{ADA8CEE6-1CFC-4162-B773-7874E8388AAD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97229-16D9-4774-8256-19623F6C5A8A}">
      <dgm:prSet phldrT="[Text]" custT="1"/>
      <dgm:spPr/>
      <dgm:t>
        <a:bodyPr/>
        <a:lstStyle/>
        <a:p>
          <a:r>
            <a:rPr lang="en-IN" sz="1300" dirty="0">
              <a:latin typeface="Times New Roman" pitchFamily="18" charset="0"/>
              <a:cs typeface="Times New Roman" pitchFamily="18" charset="0"/>
            </a:rPr>
            <a:t>High resolution flow projection</a:t>
          </a:r>
          <a:endParaRPr lang="en-US" sz="1300" dirty="0">
            <a:latin typeface="Times New Roman" pitchFamily="18" charset="0"/>
            <a:cs typeface="Times New Roman" pitchFamily="18" charset="0"/>
          </a:endParaRPr>
        </a:p>
      </dgm:t>
    </dgm:pt>
    <dgm:pt modelId="{EC4FC95C-F18E-47C6-ABE5-B79619C27ECB}" type="sibTrans" cxnId="{9AF8290A-EFB7-4D89-B0DF-980D50ACB418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0C30A-A6FA-486C-8649-F7EF2BF44003}" type="parTrans" cxnId="{9AF8290A-EFB7-4D89-B0DF-980D50ACB418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8C74A-602E-40FD-BD19-3FB630915D18}">
      <dgm:prSet custT="1"/>
      <dgm:spPr/>
      <dgm:t>
        <a:bodyPr/>
        <a:lstStyle/>
        <a:p>
          <a:r>
            <a:rPr lang="en-IN" sz="1300" dirty="0" err="1">
              <a:latin typeface="Times New Roman" pitchFamily="18" charset="0"/>
              <a:cs typeface="Times New Roman" pitchFamily="18" charset="0"/>
            </a:rPr>
            <a:t>CamaFlood</a:t>
          </a:r>
          <a:r>
            <a:rPr lang="en-IN" sz="1300" dirty="0">
              <a:latin typeface="Times New Roman" pitchFamily="18" charset="0"/>
              <a:cs typeface="Times New Roman" pitchFamily="18" charset="0"/>
            </a:rPr>
            <a:t> (Catchment-Based hydrodynamic model)</a:t>
          </a:r>
          <a:endParaRPr lang="en-US" sz="1300" dirty="0">
            <a:latin typeface="Times New Roman" pitchFamily="18" charset="0"/>
            <a:cs typeface="Times New Roman" pitchFamily="18" charset="0"/>
          </a:endParaRPr>
        </a:p>
      </dgm:t>
    </dgm:pt>
    <dgm:pt modelId="{49E96C74-0907-4098-8DF0-A07881FE85B0}" type="parTrans" cxnId="{35993F27-8783-4E7D-9E7F-01C3D9DF8CA8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2D5A9-6D33-4169-B0CD-C3FFF8EE4DE5}" type="sibTrans" cxnId="{35993F27-8783-4E7D-9E7F-01C3D9DF8CA8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8B7123-F8BD-4946-B632-FE59CDB20B20}">
      <dgm:prSet custT="1"/>
      <dgm:spPr/>
      <dgm:t>
        <a:bodyPr/>
        <a:lstStyle/>
        <a:p>
          <a:r>
            <a:rPr lang="en-IN" sz="1300" dirty="0">
              <a:latin typeface="Times New Roman" pitchFamily="18" charset="0"/>
              <a:cs typeface="Times New Roman" pitchFamily="18" charset="0"/>
            </a:rPr>
            <a:t>Sub-grid topographic parameters</a:t>
          </a:r>
        </a:p>
      </dgm:t>
    </dgm:pt>
    <dgm:pt modelId="{A5B8BFBE-C2DC-425A-9C07-578F951B5929}" type="parTrans" cxnId="{6CE5867F-602E-410E-9412-C861CB89C27F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581D17-E876-4AFF-A1DB-B6A92F7F93A4}" type="sibTrans" cxnId="{6CE5867F-602E-410E-9412-C861CB89C27F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C11232-5A13-4E11-86FD-613E5EF8B6B3}">
      <dgm:prSet custT="1"/>
      <dgm:spPr/>
      <dgm:t>
        <a:bodyPr/>
        <a:lstStyle/>
        <a:p>
          <a:r>
            <a:rPr lang="en-IN" sz="1300" dirty="0">
              <a:latin typeface="Times New Roman" pitchFamily="18" charset="0"/>
              <a:cs typeface="Times New Roman" pitchFamily="18" charset="0"/>
            </a:rPr>
            <a:t>10-25km resolution</a:t>
          </a:r>
        </a:p>
      </dgm:t>
    </dgm:pt>
    <dgm:pt modelId="{E5585CEE-83FC-462D-8995-B0599806F6CE}" type="parTrans" cxnId="{CA057C01-7470-4087-A464-994BBDABA4C7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0AAE17-B6A7-4B72-8D01-092250FF0A01}" type="sibTrans" cxnId="{CA057C01-7470-4087-A464-994BBDABA4C7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BDBEA4-A8A5-41F2-A818-976D76FAA7B4}">
      <dgm:prSet custT="1"/>
      <dgm:spPr/>
      <dgm:t>
        <a:bodyPr/>
        <a:lstStyle/>
        <a:p>
          <a:r>
            <a:rPr lang="en-US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Overlapping  Hazard with the exposure</a:t>
          </a:r>
        </a:p>
      </dgm:t>
    </dgm:pt>
    <dgm:pt modelId="{9C4CB0A9-BC57-45F4-8E58-8A8B18F6977F}" type="parTrans" cxnId="{3548110A-3730-45D1-BD32-F2EBF42C46D7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6437B0-906A-4506-91C4-7BDBC2B8A4F0}" type="sibTrans" cxnId="{3548110A-3730-45D1-BD32-F2EBF42C46D7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22A4BB-7486-418B-9806-8B06E810C536}">
      <dgm:prSet custT="1"/>
      <dgm:spPr/>
      <dgm:t>
        <a:bodyPr/>
        <a:lstStyle/>
        <a:p>
          <a:endParaRPr lang="en-US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4C7B0F-42EE-4277-87B0-0E43A999D5F6}" type="parTrans" cxnId="{4C92051A-780E-4B67-B527-8AB3A2F08A52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285875-5C39-4FFB-AF3F-1133A170AD62}" type="sibTrans" cxnId="{4C92051A-780E-4B67-B527-8AB3A2F08A52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7B52F-61B0-4F4D-BEC6-A1F23AA19E10}">
      <dgm:prSet custT="1"/>
      <dgm:spPr/>
      <dgm:t>
        <a:bodyPr/>
        <a:lstStyle/>
        <a:p>
          <a:r>
            <a:rPr lang="en-US" sz="1300" dirty="0">
              <a:latin typeface="Times New Roman" panose="02020603050405020304" pitchFamily="18" charset="0"/>
              <a:cs typeface="Times New Roman" panose="02020603050405020304" pitchFamily="18" charset="0"/>
            </a:rPr>
            <a:t>Population overlapping with the runoff projections</a:t>
          </a:r>
        </a:p>
      </dgm:t>
    </dgm:pt>
    <dgm:pt modelId="{F9F5C165-9E86-49FD-AD1F-62E4A4DB5D45}" type="parTrans" cxnId="{BDC601B9-D7FD-47C6-A32D-2CA66CE98882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71D204-E16C-48A1-8070-B64CE51606C1}" type="sibTrans" cxnId="{BDC601B9-D7FD-47C6-A32D-2CA66CE98882}">
      <dgm:prSet/>
      <dgm:spPr/>
      <dgm:t>
        <a:bodyPr/>
        <a:lstStyle/>
        <a:p>
          <a:endParaRPr lang="en-US" sz="13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59076-DAFF-4CE2-A4B2-E420E564395D}">
      <dgm:prSet phldrT="[Text]" custT="1"/>
      <dgm:spPr/>
      <dgm:t>
        <a:bodyPr/>
        <a:lstStyle/>
        <a:p>
          <a:r>
            <a:rPr lang="en-IN" sz="1300" dirty="0">
              <a:latin typeface="Times New Roman" pitchFamily="18" charset="0"/>
              <a:cs typeface="Times New Roman" pitchFamily="18" charset="0"/>
            </a:rPr>
            <a:t>High resolution flow</a:t>
          </a:r>
          <a:endParaRPr lang="en-US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41F27-975F-4D64-B028-CE58D76A7AFE}" type="parTrans" cxnId="{A6C0BF9D-08C0-49C7-9B5B-C94C722BBB72}">
      <dgm:prSet/>
      <dgm:spPr/>
      <dgm:t>
        <a:bodyPr/>
        <a:lstStyle/>
        <a:p>
          <a:endParaRPr lang="en-US" sz="1300"/>
        </a:p>
      </dgm:t>
    </dgm:pt>
    <dgm:pt modelId="{DA580FF0-CDC6-44A6-A7D9-8FDCEA16A3E8}" type="sibTrans" cxnId="{A6C0BF9D-08C0-49C7-9B5B-C94C722BBB72}">
      <dgm:prSet/>
      <dgm:spPr/>
      <dgm:t>
        <a:bodyPr/>
        <a:lstStyle/>
        <a:p>
          <a:endParaRPr lang="en-US" sz="1300"/>
        </a:p>
      </dgm:t>
    </dgm:pt>
    <dgm:pt modelId="{83A6134E-A06C-4B20-93B2-05551817AA74}">
      <dgm:prSet custT="1"/>
      <dgm:spPr/>
      <dgm:t>
        <a:bodyPr/>
        <a:lstStyle/>
        <a:p>
          <a:r>
            <a:rPr lang="en-IN" sz="1300" dirty="0">
              <a:latin typeface="Times New Roman" pitchFamily="18" charset="0"/>
              <a:cs typeface="Times New Roman" pitchFamily="18" charset="0"/>
            </a:rPr>
            <a:t>SHARCNET</a:t>
          </a:r>
        </a:p>
      </dgm:t>
    </dgm:pt>
    <dgm:pt modelId="{51A06230-C306-4DBC-A3C4-358CBBC32D3B}" type="parTrans" cxnId="{3D8AE005-E4E2-4923-917A-A27FF72A4FDC}">
      <dgm:prSet/>
      <dgm:spPr/>
      <dgm:t>
        <a:bodyPr/>
        <a:lstStyle/>
        <a:p>
          <a:endParaRPr lang="en-US"/>
        </a:p>
      </dgm:t>
    </dgm:pt>
    <dgm:pt modelId="{1E853727-3194-4036-A570-B547C32BABF2}" type="sibTrans" cxnId="{3D8AE005-E4E2-4923-917A-A27FF72A4FDC}">
      <dgm:prSet/>
      <dgm:spPr/>
      <dgm:t>
        <a:bodyPr/>
        <a:lstStyle/>
        <a:p>
          <a:endParaRPr lang="en-US"/>
        </a:p>
      </dgm:t>
    </dgm:pt>
    <dgm:pt modelId="{BFFD6764-26A9-4174-B276-84E8CD2FEC16}" type="pres">
      <dgm:prSet presAssocID="{C9BB613F-2F31-4E73-B760-DB4917C0B7EB}" presName="Name0" presStyleCnt="0">
        <dgm:presLayoutVars>
          <dgm:dir/>
          <dgm:animLvl val="lvl"/>
          <dgm:resizeHandles val="exact"/>
        </dgm:presLayoutVars>
      </dgm:prSet>
      <dgm:spPr/>
    </dgm:pt>
    <dgm:pt modelId="{C2DF6738-7978-4930-B2CE-0A6A6E946A10}" type="pres">
      <dgm:prSet presAssocID="{C9BB613F-2F31-4E73-B760-DB4917C0B7EB}" presName="tSp" presStyleCnt="0"/>
      <dgm:spPr/>
    </dgm:pt>
    <dgm:pt modelId="{F14669D4-4980-47AA-8DC1-7B7F505DB3C2}" type="pres">
      <dgm:prSet presAssocID="{C9BB613F-2F31-4E73-B760-DB4917C0B7EB}" presName="bSp" presStyleCnt="0"/>
      <dgm:spPr/>
    </dgm:pt>
    <dgm:pt modelId="{C7029BEF-C3FC-43A4-A98F-EC65EF9A63F7}" type="pres">
      <dgm:prSet presAssocID="{C9BB613F-2F31-4E73-B760-DB4917C0B7EB}" presName="process" presStyleCnt="0"/>
      <dgm:spPr/>
    </dgm:pt>
    <dgm:pt modelId="{D6491B09-BFEA-4BC8-9885-2F8120574ECD}" type="pres">
      <dgm:prSet presAssocID="{7D79E61C-84F1-459F-9772-B55BEA33FC26}" presName="composite1" presStyleCnt="0"/>
      <dgm:spPr/>
    </dgm:pt>
    <dgm:pt modelId="{0D093AF0-CD84-4861-B32C-D0C601C7D8E5}" type="pres">
      <dgm:prSet presAssocID="{7D79E61C-84F1-459F-9772-B55BEA33FC26}" presName="dummyNode1" presStyleLbl="node1" presStyleIdx="0" presStyleCnt="4"/>
      <dgm:spPr/>
    </dgm:pt>
    <dgm:pt modelId="{D453D81F-E5D6-419F-A087-806B6A8E47F5}" type="pres">
      <dgm:prSet presAssocID="{7D79E61C-84F1-459F-9772-B55BEA33FC26}" presName="childNode1" presStyleLbl="bgAcc1" presStyleIdx="0" presStyleCnt="4" custScaleX="141182" custScaleY="128864">
        <dgm:presLayoutVars>
          <dgm:bulletEnabled val="1"/>
        </dgm:presLayoutVars>
      </dgm:prSet>
      <dgm:spPr/>
    </dgm:pt>
    <dgm:pt modelId="{E2AAD157-0722-4CD9-86A2-19792159CE9E}" type="pres">
      <dgm:prSet presAssocID="{7D79E61C-84F1-459F-9772-B55BEA33FC26}" presName="childNode1tx" presStyleLbl="bgAcc1" presStyleIdx="0" presStyleCnt="4">
        <dgm:presLayoutVars>
          <dgm:bulletEnabled val="1"/>
        </dgm:presLayoutVars>
      </dgm:prSet>
      <dgm:spPr/>
    </dgm:pt>
    <dgm:pt modelId="{1114D6E1-CD73-4CCE-A07A-437D5591FE1E}" type="pres">
      <dgm:prSet presAssocID="{7D79E61C-84F1-459F-9772-B55BEA33FC26}" presName="parentNode1" presStyleLbl="node1" presStyleIdx="0" presStyleCnt="4" custAng="0" custScaleX="103591" custScaleY="141681" custLinFactNeighborX="-1835" custLinFactNeighborY="62479">
        <dgm:presLayoutVars>
          <dgm:chMax val="1"/>
          <dgm:bulletEnabled val="1"/>
        </dgm:presLayoutVars>
      </dgm:prSet>
      <dgm:spPr/>
    </dgm:pt>
    <dgm:pt modelId="{255F4CFB-E213-4159-B934-090B8A99BAAF}" type="pres">
      <dgm:prSet presAssocID="{7D79E61C-84F1-459F-9772-B55BEA33FC26}" presName="connSite1" presStyleCnt="0"/>
      <dgm:spPr/>
    </dgm:pt>
    <dgm:pt modelId="{C1EB36A2-25F5-4C66-8FE2-CFDE9543581B}" type="pres">
      <dgm:prSet presAssocID="{E08737C3-6797-48AF-963F-03D9FECC6A9C}" presName="Name9" presStyleLbl="sibTrans2D1" presStyleIdx="0" presStyleCnt="3"/>
      <dgm:spPr/>
    </dgm:pt>
    <dgm:pt modelId="{6F449400-55C4-4B7D-A74F-D318CFD0EFA4}" type="pres">
      <dgm:prSet presAssocID="{C156B7B1-9745-45B7-BBD7-96B7D57ABC50}" presName="composite2" presStyleCnt="0"/>
      <dgm:spPr/>
    </dgm:pt>
    <dgm:pt modelId="{93714A8E-6CF8-4D54-BBF6-C891B58AA2DC}" type="pres">
      <dgm:prSet presAssocID="{C156B7B1-9745-45B7-BBD7-96B7D57ABC50}" presName="dummyNode2" presStyleLbl="node1" presStyleIdx="0" presStyleCnt="4"/>
      <dgm:spPr/>
    </dgm:pt>
    <dgm:pt modelId="{3D0C2582-C22B-4144-9F23-9AED01216725}" type="pres">
      <dgm:prSet presAssocID="{C156B7B1-9745-45B7-BBD7-96B7D57ABC50}" presName="childNode2" presStyleLbl="bgAcc1" presStyleIdx="1" presStyleCnt="4" custScaleX="143026" custScaleY="136056">
        <dgm:presLayoutVars>
          <dgm:bulletEnabled val="1"/>
        </dgm:presLayoutVars>
      </dgm:prSet>
      <dgm:spPr/>
    </dgm:pt>
    <dgm:pt modelId="{5F6F55E8-FA18-469B-88D2-1AB8CD372FB4}" type="pres">
      <dgm:prSet presAssocID="{C156B7B1-9745-45B7-BBD7-96B7D57ABC50}" presName="childNode2tx" presStyleLbl="bgAcc1" presStyleIdx="1" presStyleCnt="4">
        <dgm:presLayoutVars>
          <dgm:bulletEnabled val="1"/>
        </dgm:presLayoutVars>
      </dgm:prSet>
      <dgm:spPr/>
    </dgm:pt>
    <dgm:pt modelId="{72C73C53-D9EC-469E-8E9F-5593924007CB}" type="pres">
      <dgm:prSet presAssocID="{C156B7B1-9745-45B7-BBD7-96B7D57ABC50}" presName="parentNode2" presStyleLbl="node1" presStyleIdx="1" presStyleCnt="4" custScaleX="107257" custScaleY="128031" custLinFactNeighborX="1454" custLinFactNeighborY="-32445">
        <dgm:presLayoutVars>
          <dgm:chMax val="0"/>
          <dgm:bulletEnabled val="1"/>
        </dgm:presLayoutVars>
      </dgm:prSet>
      <dgm:spPr/>
    </dgm:pt>
    <dgm:pt modelId="{C445CE32-D88D-402A-8342-5200C5EC4E91}" type="pres">
      <dgm:prSet presAssocID="{C156B7B1-9745-45B7-BBD7-96B7D57ABC50}" presName="connSite2" presStyleCnt="0"/>
      <dgm:spPr/>
    </dgm:pt>
    <dgm:pt modelId="{B7002500-210E-455E-904D-7E7FA2E93393}" type="pres">
      <dgm:prSet presAssocID="{262A5080-0F54-4D18-BC4F-7748B08CD93A}" presName="Name18" presStyleLbl="sibTrans2D1" presStyleIdx="1" presStyleCnt="3" custLinFactNeighborX="7575" custLinFactNeighborY="941"/>
      <dgm:spPr/>
    </dgm:pt>
    <dgm:pt modelId="{2E539739-C5B3-4832-AE71-E5BEA38E8AE4}" type="pres">
      <dgm:prSet presAssocID="{86397229-16D9-4774-8256-19623F6C5A8A}" presName="composite1" presStyleCnt="0"/>
      <dgm:spPr/>
    </dgm:pt>
    <dgm:pt modelId="{4A72EAB6-D1B3-4C04-96DB-5585135AB875}" type="pres">
      <dgm:prSet presAssocID="{86397229-16D9-4774-8256-19623F6C5A8A}" presName="dummyNode1" presStyleLbl="node1" presStyleIdx="1" presStyleCnt="4"/>
      <dgm:spPr/>
    </dgm:pt>
    <dgm:pt modelId="{4E48055D-0C7A-45B8-BD3D-9629559EAD25}" type="pres">
      <dgm:prSet presAssocID="{86397229-16D9-4774-8256-19623F6C5A8A}" presName="childNode1" presStyleLbl="bgAcc1" presStyleIdx="2" presStyleCnt="4" custScaleX="132492" custScaleY="129567" custLinFactNeighborX="1352" custLinFactNeighborY="3899">
        <dgm:presLayoutVars>
          <dgm:bulletEnabled val="1"/>
        </dgm:presLayoutVars>
      </dgm:prSet>
      <dgm:spPr/>
    </dgm:pt>
    <dgm:pt modelId="{68D37578-7367-4B35-A55C-5FBEC1F62D33}" type="pres">
      <dgm:prSet presAssocID="{86397229-16D9-4774-8256-19623F6C5A8A}" presName="childNode1tx" presStyleLbl="bgAcc1" presStyleIdx="2" presStyleCnt="4">
        <dgm:presLayoutVars>
          <dgm:bulletEnabled val="1"/>
        </dgm:presLayoutVars>
      </dgm:prSet>
      <dgm:spPr/>
    </dgm:pt>
    <dgm:pt modelId="{80FB5FC2-F20F-474E-9D21-8A0BA12E70E6}" type="pres">
      <dgm:prSet presAssocID="{86397229-16D9-4774-8256-19623F6C5A8A}" presName="parentNode1" presStyleLbl="node1" presStyleIdx="2" presStyleCnt="4" custScaleX="116379" custScaleY="140247" custLinFactNeighborX="2266" custLinFactNeighborY="8353">
        <dgm:presLayoutVars>
          <dgm:chMax val="1"/>
          <dgm:bulletEnabled val="1"/>
        </dgm:presLayoutVars>
      </dgm:prSet>
      <dgm:spPr/>
    </dgm:pt>
    <dgm:pt modelId="{E7A9CD45-14D7-4D1B-93D5-B826EE6F8471}" type="pres">
      <dgm:prSet presAssocID="{86397229-16D9-4774-8256-19623F6C5A8A}" presName="connSite1" presStyleCnt="0"/>
      <dgm:spPr/>
    </dgm:pt>
    <dgm:pt modelId="{5E37835C-F3B2-4EFB-8546-41BA7A98947B}" type="pres">
      <dgm:prSet presAssocID="{EC4FC95C-F18E-47C6-ABE5-B79619C27ECB}" presName="Name9" presStyleLbl="sibTrans2D1" presStyleIdx="2" presStyleCnt="3"/>
      <dgm:spPr/>
    </dgm:pt>
    <dgm:pt modelId="{4D8B71FC-E56E-4BB3-8DD2-8F36B9D4692E}" type="pres">
      <dgm:prSet presAssocID="{DE6D246B-99A0-4F62-8A13-E35E58497DE8}" presName="composite2" presStyleCnt="0"/>
      <dgm:spPr/>
    </dgm:pt>
    <dgm:pt modelId="{730BB1B0-3760-47DC-910A-DDDEBC679986}" type="pres">
      <dgm:prSet presAssocID="{DE6D246B-99A0-4F62-8A13-E35E58497DE8}" presName="dummyNode2" presStyleLbl="node1" presStyleIdx="2" presStyleCnt="4"/>
      <dgm:spPr/>
    </dgm:pt>
    <dgm:pt modelId="{5DA66217-B064-49EF-80A5-995819DD041F}" type="pres">
      <dgm:prSet presAssocID="{DE6D246B-99A0-4F62-8A13-E35E58497DE8}" presName="childNode2" presStyleLbl="bgAcc1" presStyleIdx="3" presStyleCnt="4" custScaleX="144239" custScaleY="127391" custLinFactNeighborX="-253" custLinFactNeighborY="-787">
        <dgm:presLayoutVars>
          <dgm:bulletEnabled val="1"/>
        </dgm:presLayoutVars>
      </dgm:prSet>
      <dgm:spPr/>
    </dgm:pt>
    <dgm:pt modelId="{D3938329-1421-4BF2-9182-114DD0BA0111}" type="pres">
      <dgm:prSet presAssocID="{DE6D246B-99A0-4F62-8A13-E35E58497DE8}" presName="childNode2tx" presStyleLbl="bgAcc1" presStyleIdx="3" presStyleCnt="4">
        <dgm:presLayoutVars>
          <dgm:bulletEnabled val="1"/>
        </dgm:presLayoutVars>
      </dgm:prSet>
      <dgm:spPr/>
    </dgm:pt>
    <dgm:pt modelId="{875ABE63-10F5-412D-96AA-062F95730C99}" type="pres">
      <dgm:prSet presAssocID="{DE6D246B-99A0-4F62-8A13-E35E58497DE8}" presName="parentNode2" presStyleLbl="node1" presStyleIdx="3" presStyleCnt="4" custScaleX="104362" custScaleY="139966" custLinFactNeighborX="-5662" custLinFactNeighborY="-41066">
        <dgm:presLayoutVars>
          <dgm:chMax val="0"/>
          <dgm:bulletEnabled val="1"/>
        </dgm:presLayoutVars>
      </dgm:prSet>
      <dgm:spPr/>
    </dgm:pt>
    <dgm:pt modelId="{D22E4720-D587-4E95-A9AC-154DCE723C43}" type="pres">
      <dgm:prSet presAssocID="{DE6D246B-99A0-4F62-8A13-E35E58497DE8}" presName="connSite2" presStyleCnt="0"/>
      <dgm:spPr/>
    </dgm:pt>
  </dgm:ptLst>
  <dgm:cxnLst>
    <dgm:cxn modelId="{CA057C01-7470-4087-A464-994BBDABA4C7}" srcId="{86397229-16D9-4774-8256-19623F6C5A8A}" destId="{75C11232-5A13-4E11-86FD-613E5EF8B6B3}" srcOrd="1" destOrd="0" parTransId="{E5585CEE-83FC-462D-8995-B0599806F6CE}" sibTransId="{1A0AAE17-B6A7-4B72-8D01-092250FF0A01}"/>
    <dgm:cxn modelId="{3D8AE005-E4E2-4923-917A-A27FF72A4FDC}" srcId="{86397229-16D9-4774-8256-19623F6C5A8A}" destId="{83A6134E-A06C-4B20-93B2-05551817AA74}" srcOrd="2" destOrd="0" parTransId="{51A06230-C306-4DBC-A3C4-358CBBC32D3B}" sibTransId="{1E853727-3194-4036-A570-B547C32BABF2}"/>
    <dgm:cxn modelId="{3548110A-3730-45D1-BD32-F2EBF42C46D7}" srcId="{DE6D246B-99A0-4F62-8A13-E35E58497DE8}" destId="{3CBDBEA4-A8A5-41F2-A818-976D76FAA7B4}" srcOrd="0" destOrd="0" parTransId="{9C4CB0A9-BC57-45F4-8E58-8A8B18F6977F}" sibTransId="{DB6437B0-906A-4506-91C4-7BDBC2B8A4F0}"/>
    <dgm:cxn modelId="{9AF8290A-EFB7-4D89-B0DF-980D50ACB418}" srcId="{C9BB613F-2F31-4E73-B760-DB4917C0B7EB}" destId="{86397229-16D9-4774-8256-19623F6C5A8A}" srcOrd="2" destOrd="0" parTransId="{A410C30A-A6FA-486C-8649-F7EF2BF44003}" sibTransId="{EC4FC95C-F18E-47C6-ABE5-B79619C27ECB}"/>
    <dgm:cxn modelId="{4C92051A-780E-4B67-B527-8AB3A2F08A52}" srcId="{DE6D246B-99A0-4F62-8A13-E35E58497DE8}" destId="{2622A4BB-7486-418B-9806-8B06E810C536}" srcOrd="2" destOrd="0" parTransId="{2E4C7B0F-42EE-4277-87B0-0E43A999D5F6}" sibTransId="{D2285875-5C39-4FFB-AF3F-1133A170AD62}"/>
    <dgm:cxn modelId="{7F94591B-0863-4181-8ADC-60A19A909996}" type="presOf" srcId="{6C67B52F-61B0-4F4D-BEC6-A1F23AA19E10}" destId="{D3938329-1421-4BF2-9182-114DD0BA0111}" srcOrd="1" destOrd="1" presId="urn:microsoft.com/office/officeart/2005/8/layout/hProcess4"/>
    <dgm:cxn modelId="{BC3E1021-C537-4B07-AA9D-0DABBABAA929}" type="presOf" srcId="{6C67B52F-61B0-4F4D-BEC6-A1F23AA19E10}" destId="{5DA66217-B064-49EF-80A5-995819DD041F}" srcOrd="0" destOrd="1" presId="urn:microsoft.com/office/officeart/2005/8/layout/hProcess4"/>
    <dgm:cxn modelId="{35993F27-8783-4E7D-9E7F-01C3D9DF8CA8}" srcId="{C156B7B1-9745-45B7-BBD7-96B7D57ABC50}" destId="{8B98C74A-602E-40FD-BD19-3FB630915D18}" srcOrd="0" destOrd="0" parTransId="{49E96C74-0907-4098-8DF0-A07881FE85B0}" sibTransId="{E6D2D5A9-6D33-4169-B0CD-C3FFF8EE4DE5}"/>
    <dgm:cxn modelId="{5961BC2B-A4FE-42B8-92D8-238F767865CA}" srcId="{7D79E61C-84F1-459F-9772-B55BEA33FC26}" destId="{F154E65E-B73B-4940-9BE2-8BB9A7CF1338}" srcOrd="2" destOrd="0" parTransId="{2BACCDB6-4513-413A-A396-3A8694E4C3E9}" sibTransId="{0513A1D0-1600-4F66-BA83-AAFC5AD1BE53}"/>
    <dgm:cxn modelId="{FFA25A34-ADCF-4C13-B38B-462F96D58325}" srcId="{7D79E61C-84F1-459F-9772-B55BEA33FC26}" destId="{7B1AF56D-7C89-4F4D-AC0A-D6E48FECAF45}" srcOrd="1" destOrd="0" parTransId="{2FB39C5C-EBE7-448C-9CA1-177A834A427F}" sibTransId="{68D44F5F-3288-41FE-B408-009BD3D7002E}"/>
    <dgm:cxn modelId="{16D5D93A-CE15-4AAB-B692-7477978F7A8F}" type="presOf" srcId="{C156B7B1-9745-45B7-BBD7-96B7D57ABC50}" destId="{72C73C53-D9EC-469E-8E9F-5593924007CB}" srcOrd="0" destOrd="0" presId="urn:microsoft.com/office/officeart/2005/8/layout/hProcess4"/>
    <dgm:cxn modelId="{6C12113B-E56A-47A5-8601-BD09FFC256A3}" type="presOf" srcId="{7B1AF56D-7C89-4F4D-AC0A-D6E48FECAF45}" destId="{E2AAD157-0722-4CD9-86A2-19792159CE9E}" srcOrd="1" destOrd="1" presId="urn:microsoft.com/office/officeart/2005/8/layout/hProcess4"/>
    <dgm:cxn modelId="{11F3EC3F-4DA1-47DA-A9F9-9D08DE3F9E56}" type="presOf" srcId="{2622A4BB-7486-418B-9806-8B06E810C536}" destId="{5DA66217-B064-49EF-80A5-995819DD041F}" srcOrd="0" destOrd="2" presId="urn:microsoft.com/office/officeart/2005/8/layout/hProcess4"/>
    <dgm:cxn modelId="{FB171962-7830-46B8-8019-7D2AD04B1BF3}" type="presOf" srcId="{278B7123-F8BD-4946-B632-FE59CDB20B20}" destId="{3D0C2582-C22B-4144-9F23-9AED01216725}" srcOrd="0" destOrd="1" presId="urn:microsoft.com/office/officeart/2005/8/layout/hProcess4"/>
    <dgm:cxn modelId="{A12FED64-3E65-455C-9B07-5A689920E414}" type="presOf" srcId="{86397229-16D9-4774-8256-19623F6C5A8A}" destId="{80FB5FC2-F20F-474E-9D21-8A0BA12E70E6}" srcOrd="0" destOrd="0" presId="urn:microsoft.com/office/officeart/2005/8/layout/hProcess4"/>
    <dgm:cxn modelId="{C2E8EB65-2518-4F76-A8CC-81BAEFF673FF}" type="presOf" srcId="{278B7123-F8BD-4946-B632-FE59CDB20B20}" destId="{5F6F55E8-FA18-469B-88D2-1AB8CD372FB4}" srcOrd="1" destOrd="1" presId="urn:microsoft.com/office/officeart/2005/8/layout/hProcess4"/>
    <dgm:cxn modelId="{8F4AF748-67BC-4C77-8211-8D4E50172124}" type="presOf" srcId="{262A5080-0F54-4D18-BC4F-7748B08CD93A}" destId="{B7002500-210E-455E-904D-7E7FA2E93393}" srcOrd="0" destOrd="0" presId="urn:microsoft.com/office/officeart/2005/8/layout/hProcess4"/>
    <dgm:cxn modelId="{52423F74-1314-4B51-9409-92FF1F0ED1E4}" type="presOf" srcId="{3E077B65-613F-47DF-890B-31DAC095A626}" destId="{E2AAD157-0722-4CD9-86A2-19792159CE9E}" srcOrd="1" destOrd="3" presId="urn:microsoft.com/office/officeart/2005/8/layout/hProcess4"/>
    <dgm:cxn modelId="{61917D74-3D95-4B9C-AB3E-0121674EE9AD}" type="presOf" srcId="{C9BB613F-2F31-4E73-B760-DB4917C0B7EB}" destId="{BFFD6764-26A9-4174-B276-84E8CD2FEC16}" srcOrd="0" destOrd="0" presId="urn:microsoft.com/office/officeart/2005/8/layout/hProcess4"/>
    <dgm:cxn modelId="{65F71777-8E85-4221-A778-E34692096186}" srcId="{C9BB613F-2F31-4E73-B760-DB4917C0B7EB}" destId="{DE6D246B-99A0-4F62-8A13-E35E58497DE8}" srcOrd="3" destOrd="0" parTransId="{1A990AF9-34E9-42F1-8990-C545C520BBCE}" sibTransId="{2843ECF9-F108-4A8C-861D-232471D78CF0}"/>
    <dgm:cxn modelId="{8C83CF79-FD83-47F0-99E6-B358A30C3041}" type="presOf" srcId="{F154E65E-B73B-4940-9BE2-8BB9A7CF1338}" destId="{D453D81F-E5D6-419F-A087-806B6A8E47F5}" srcOrd="0" destOrd="2" presId="urn:microsoft.com/office/officeart/2005/8/layout/hProcess4"/>
    <dgm:cxn modelId="{B38EFC7A-9A78-4183-AF37-F1E06941D924}" type="presOf" srcId="{EC4FC95C-F18E-47C6-ABE5-B79619C27ECB}" destId="{5E37835C-F3B2-4EFB-8546-41BA7A98947B}" srcOrd="0" destOrd="0" presId="urn:microsoft.com/office/officeart/2005/8/layout/hProcess4"/>
    <dgm:cxn modelId="{6CE5867F-602E-410E-9412-C861CB89C27F}" srcId="{C156B7B1-9745-45B7-BBD7-96B7D57ABC50}" destId="{278B7123-F8BD-4946-B632-FE59CDB20B20}" srcOrd="1" destOrd="0" parTransId="{A5B8BFBE-C2DC-425A-9C07-578F951B5929}" sibTransId="{B8581D17-E876-4AFF-A1DB-B6A92F7F93A4}"/>
    <dgm:cxn modelId="{35585A85-8722-4078-A752-560C8604A5F0}" type="presOf" srcId="{EDA6C320-AB4B-4E6F-ADC2-5AE5C1332298}" destId="{E2AAD157-0722-4CD9-86A2-19792159CE9E}" srcOrd="1" destOrd="0" presId="urn:microsoft.com/office/officeart/2005/8/layout/hProcess4"/>
    <dgm:cxn modelId="{D0DCF986-7005-4B9E-95DC-6CFA9C0DF73B}" type="presOf" srcId="{3CBDBEA4-A8A5-41F2-A818-976D76FAA7B4}" destId="{5DA66217-B064-49EF-80A5-995819DD041F}" srcOrd="0" destOrd="0" presId="urn:microsoft.com/office/officeart/2005/8/layout/hProcess4"/>
    <dgm:cxn modelId="{907D0C88-D7B7-4327-8802-0E96AB7D82AC}" type="presOf" srcId="{7D79E61C-84F1-459F-9772-B55BEA33FC26}" destId="{1114D6E1-CD73-4CCE-A07A-437D5591FE1E}" srcOrd="0" destOrd="0" presId="urn:microsoft.com/office/officeart/2005/8/layout/hProcess4"/>
    <dgm:cxn modelId="{E17E6891-D1B4-4461-B7D9-D88E7A26B164}" type="presOf" srcId="{3E077B65-613F-47DF-890B-31DAC095A626}" destId="{D453D81F-E5D6-419F-A087-806B6A8E47F5}" srcOrd="0" destOrd="3" presId="urn:microsoft.com/office/officeart/2005/8/layout/hProcess4"/>
    <dgm:cxn modelId="{E3497994-FF47-4FF6-92F8-56C00D1787B4}" srcId="{7D79E61C-84F1-459F-9772-B55BEA33FC26}" destId="{3E077B65-613F-47DF-890B-31DAC095A626}" srcOrd="3" destOrd="0" parTransId="{C35D5D23-123D-4913-B040-081B7F71E504}" sibTransId="{42F41F0E-B5DC-46BC-97E4-ED401839591E}"/>
    <dgm:cxn modelId="{378BCE96-2FBC-4839-B74C-5A8268B5691D}" type="presOf" srcId="{75C11232-5A13-4E11-86FD-613E5EF8B6B3}" destId="{68D37578-7367-4B35-A55C-5FBEC1F62D33}" srcOrd="1" destOrd="1" presId="urn:microsoft.com/office/officeart/2005/8/layout/hProcess4"/>
    <dgm:cxn modelId="{2EF92199-7EBA-4AC6-AFD5-7D881161FA5B}" srcId="{7D79E61C-84F1-459F-9772-B55BEA33FC26}" destId="{EDA6C320-AB4B-4E6F-ADC2-5AE5C1332298}" srcOrd="0" destOrd="0" parTransId="{75E44249-3E57-4987-B4A5-953887387C9E}" sibTransId="{51FAEA7A-EDFB-4B53-A344-E0A2B9E7F9F7}"/>
    <dgm:cxn modelId="{A6C0BF9D-08C0-49C7-9B5B-C94C722BBB72}" srcId="{86397229-16D9-4774-8256-19623F6C5A8A}" destId="{53659076-DAFF-4CE2-A4B2-E420E564395D}" srcOrd="0" destOrd="0" parTransId="{03B41F27-975F-4D64-B028-CE58D76A7AFE}" sibTransId="{DA580FF0-CDC6-44A6-A7D9-8FDCEA16A3E8}"/>
    <dgm:cxn modelId="{33B6369F-428D-44C9-B83B-11475859E83F}" type="presOf" srcId="{2622A4BB-7486-418B-9806-8B06E810C536}" destId="{D3938329-1421-4BF2-9182-114DD0BA0111}" srcOrd="1" destOrd="2" presId="urn:microsoft.com/office/officeart/2005/8/layout/hProcess4"/>
    <dgm:cxn modelId="{98700EA2-11E6-41B4-BDD9-C115CDBAC918}" type="presOf" srcId="{53659076-DAFF-4CE2-A4B2-E420E564395D}" destId="{68D37578-7367-4B35-A55C-5FBEC1F62D33}" srcOrd="1" destOrd="0" presId="urn:microsoft.com/office/officeart/2005/8/layout/hProcess4"/>
    <dgm:cxn modelId="{E9CF43A4-E3C4-49E8-AEB4-76D3B653A072}" type="presOf" srcId="{8B98C74A-602E-40FD-BD19-3FB630915D18}" destId="{5F6F55E8-FA18-469B-88D2-1AB8CD372FB4}" srcOrd="1" destOrd="0" presId="urn:microsoft.com/office/officeart/2005/8/layout/hProcess4"/>
    <dgm:cxn modelId="{734FD6A9-4C2B-4837-94CF-36620B2FE236}" type="presOf" srcId="{DE6D246B-99A0-4F62-8A13-E35E58497DE8}" destId="{875ABE63-10F5-412D-96AA-062F95730C99}" srcOrd="0" destOrd="0" presId="urn:microsoft.com/office/officeart/2005/8/layout/hProcess4"/>
    <dgm:cxn modelId="{8FC4B6AB-D8E0-4259-A110-63CFBC789E59}" type="presOf" srcId="{53659076-DAFF-4CE2-A4B2-E420E564395D}" destId="{4E48055D-0C7A-45B8-BD3D-9629559EAD25}" srcOrd="0" destOrd="0" presId="urn:microsoft.com/office/officeart/2005/8/layout/hProcess4"/>
    <dgm:cxn modelId="{C4CA54AE-8CDA-452B-AC8B-757A7D585EB2}" type="presOf" srcId="{E08737C3-6797-48AF-963F-03D9FECC6A9C}" destId="{C1EB36A2-25F5-4C66-8FE2-CFDE9543581B}" srcOrd="0" destOrd="0" presId="urn:microsoft.com/office/officeart/2005/8/layout/hProcess4"/>
    <dgm:cxn modelId="{DFF5E2B3-70B5-486E-A8F5-B6FAD88AFE61}" type="presOf" srcId="{75C11232-5A13-4E11-86FD-613E5EF8B6B3}" destId="{4E48055D-0C7A-45B8-BD3D-9629559EAD25}" srcOrd="0" destOrd="1" presId="urn:microsoft.com/office/officeart/2005/8/layout/hProcess4"/>
    <dgm:cxn modelId="{356EBDB5-DDEE-4297-8255-0FB3A0250E57}" type="presOf" srcId="{8B98C74A-602E-40FD-BD19-3FB630915D18}" destId="{3D0C2582-C22B-4144-9F23-9AED01216725}" srcOrd="0" destOrd="0" presId="urn:microsoft.com/office/officeart/2005/8/layout/hProcess4"/>
    <dgm:cxn modelId="{BDC601B9-D7FD-47C6-A32D-2CA66CE98882}" srcId="{DE6D246B-99A0-4F62-8A13-E35E58497DE8}" destId="{6C67B52F-61B0-4F4D-BEC6-A1F23AA19E10}" srcOrd="1" destOrd="0" parTransId="{F9F5C165-9E86-49FD-AD1F-62E4A4DB5D45}" sibTransId="{B571D204-E16C-48A1-8070-B64CE51606C1}"/>
    <dgm:cxn modelId="{1DF9A9BA-33F0-4EC9-A7DE-7060F531FAD0}" type="presOf" srcId="{83A6134E-A06C-4B20-93B2-05551817AA74}" destId="{4E48055D-0C7A-45B8-BD3D-9629559EAD25}" srcOrd="0" destOrd="2" presId="urn:microsoft.com/office/officeart/2005/8/layout/hProcess4"/>
    <dgm:cxn modelId="{FCD94DBC-9F15-4CA9-8257-7A6B72C4453D}" srcId="{C9BB613F-2F31-4E73-B760-DB4917C0B7EB}" destId="{7D79E61C-84F1-459F-9772-B55BEA33FC26}" srcOrd="0" destOrd="0" parTransId="{EB578C46-27D1-4B26-A8F3-A00E9D5C4FE0}" sibTransId="{E08737C3-6797-48AF-963F-03D9FECC6A9C}"/>
    <dgm:cxn modelId="{11AECCBD-2041-495D-8A6F-6A8E5362F6DA}" type="presOf" srcId="{83A6134E-A06C-4B20-93B2-05551817AA74}" destId="{68D37578-7367-4B35-A55C-5FBEC1F62D33}" srcOrd="1" destOrd="2" presId="urn:microsoft.com/office/officeart/2005/8/layout/hProcess4"/>
    <dgm:cxn modelId="{14886DC8-5034-4365-9495-F25C5804BBB7}" type="presOf" srcId="{7B1AF56D-7C89-4F4D-AC0A-D6E48FECAF45}" destId="{D453D81F-E5D6-419F-A087-806B6A8E47F5}" srcOrd="0" destOrd="1" presId="urn:microsoft.com/office/officeart/2005/8/layout/hProcess4"/>
    <dgm:cxn modelId="{FEBFC1DF-6DA9-4FC6-A6A1-5CD77E1A4ABE}" type="presOf" srcId="{F154E65E-B73B-4940-9BE2-8BB9A7CF1338}" destId="{E2AAD157-0722-4CD9-86A2-19792159CE9E}" srcOrd="1" destOrd="2" presId="urn:microsoft.com/office/officeart/2005/8/layout/hProcess4"/>
    <dgm:cxn modelId="{08D8B3E5-C4F0-48DD-9A93-06A26BCA36FE}" type="presOf" srcId="{3CBDBEA4-A8A5-41F2-A818-976D76FAA7B4}" destId="{D3938329-1421-4BF2-9182-114DD0BA0111}" srcOrd="1" destOrd="0" presId="urn:microsoft.com/office/officeart/2005/8/layout/hProcess4"/>
    <dgm:cxn modelId="{ADA8CEE6-1CFC-4162-B773-7874E8388AAD}" srcId="{C9BB613F-2F31-4E73-B760-DB4917C0B7EB}" destId="{C156B7B1-9745-45B7-BBD7-96B7D57ABC50}" srcOrd="1" destOrd="0" parTransId="{0FD74924-108A-4E12-847C-866E45FC88A3}" sibTransId="{262A5080-0F54-4D18-BC4F-7748B08CD93A}"/>
    <dgm:cxn modelId="{2DFA2CFA-5349-420F-B962-35F04EC90EB5}" type="presOf" srcId="{EDA6C320-AB4B-4E6F-ADC2-5AE5C1332298}" destId="{D453D81F-E5D6-419F-A087-806B6A8E47F5}" srcOrd="0" destOrd="0" presId="urn:microsoft.com/office/officeart/2005/8/layout/hProcess4"/>
    <dgm:cxn modelId="{02D57105-CC9A-4E8F-9625-B92C87925FFD}" type="presParOf" srcId="{BFFD6764-26A9-4174-B276-84E8CD2FEC16}" destId="{C2DF6738-7978-4930-B2CE-0A6A6E946A10}" srcOrd="0" destOrd="0" presId="urn:microsoft.com/office/officeart/2005/8/layout/hProcess4"/>
    <dgm:cxn modelId="{675301AF-5A4C-4AA7-9367-3B27B0181195}" type="presParOf" srcId="{BFFD6764-26A9-4174-B276-84E8CD2FEC16}" destId="{F14669D4-4980-47AA-8DC1-7B7F505DB3C2}" srcOrd="1" destOrd="0" presId="urn:microsoft.com/office/officeart/2005/8/layout/hProcess4"/>
    <dgm:cxn modelId="{8F25E1CE-6752-4E9E-B9EA-B52FE76D4E5E}" type="presParOf" srcId="{BFFD6764-26A9-4174-B276-84E8CD2FEC16}" destId="{C7029BEF-C3FC-43A4-A98F-EC65EF9A63F7}" srcOrd="2" destOrd="0" presId="urn:microsoft.com/office/officeart/2005/8/layout/hProcess4"/>
    <dgm:cxn modelId="{99B679A2-026D-4AFC-B8EE-56703CD66918}" type="presParOf" srcId="{C7029BEF-C3FC-43A4-A98F-EC65EF9A63F7}" destId="{D6491B09-BFEA-4BC8-9885-2F8120574ECD}" srcOrd="0" destOrd="0" presId="urn:microsoft.com/office/officeart/2005/8/layout/hProcess4"/>
    <dgm:cxn modelId="{4A31B7E4-4865-41C0-8204-F8E37CCDA000}" type="presParOf" srcId="{D6491B09-BFEA-4BC8-9885-2F8120574ECD}" destId="{0D093AF0-CD84-4861-B32C-D0C601C7D8E5}" srcOrd="0" destOrd="0" presId="urn:microsoft.com/office/officeart/2005/8/layout/hProcess4"/>
    <dgm:cxn modelId="{38D47F8A-F272-47C2-B9C7-3CDF618111FC}" type="presParOf" srcId="{D6491B09-BFEA-4BC8-9885-2F8120574ECD}" destId="{D453D81F-E5D6-419F-A087-806B6A8E47F5}" srcOrd="1" destOrd="0" presId="urn:microsoft.com/office/officeart/2005/8/layout/hProcess4"/>
    <dgm:cxn modelId="{C18007A9-26AB-4944-9737-C27B7ED05C3F}" type="presParOf" srcId="{D6491B09-BFEA-4BC8-9885-2F8120574ECD}" destId="{E2AAD157-0722-4CD9-86A2-19792159CE9E}" srcOrd="2" destOrd="0" presId="urn:microsoft.com/office/officeart/2005/8/layout/hProcess4"/>
    <dgm:cxn modelId="{B9527FB9-F9AC-42EF-A27C-1FD3C5A122B2}" type="presParOf" srcId="{D6491B09-BFEA-4BC8-9885-2F8120574ECD}" destId="{1114D6E1-CD73-4CCE-A07A-437D5591FE1E}" srcOrd="3" destOrd="0" presId="urn:microsoft.com/office/officeart/2005/8/layout/hProcess4"/>
    <dgm:cxn modelId="{2E60C0A6-5A73-4503-A055-7722F7464A3F}" type="presParOf" srcId="{D6491B09-BFEA-4BC8-9885-2F8120574ECD}" destId="{255F4CFB-E213-4159-B934-090B8A99BAAF}" srcOrd="4" destOrd="0" presId="urn:microsoft.com/office/officeart/2005/8/layout/hProcess4"/>
    <dgm:cxn modelId="{EBF0AE80-92DD-4854-9924-93A5C83B7826}" type="presParOf" srcId="{C7029BEF-C3FC-43A4-A98F-EC65EF9A63F7}" destId="{C1EB36A2-25F5-4C66-8FE2-CFDE9543581B}" srcOrd="1" destOrd="0" presId="urn:microsoft.com/office/officeart/2005/8/layout/hProcess4"/>
    <dgm:cxn modelId="{3EB73940-EABC-4DAB-B23E-4E7F8AA49036}" type="presParOf" srcId="{C7029BEF-C3FC-43A4-A98F-EC65EF9A63F7}" destId="{6F449400-55C4-4B7D-A74F-D318CFD0EFA4}" srcOrd="2" destOrd="0" presId="urn:microsoft.com/office/officeart/2005/8/layout/hProcess4"/>
    <dgm:cxn modelId="{D0D5B917-824C-4BB4-B93E-5E432F94A46F}" type="presParOf" srcId="{6F449400-55C4-4B7D-A74F-D318CFD0EFA4}" destId="{93714A8E-6CF8-4D54-BBF6-C891B58AA2DC}" srcOrd="0" destOrd="0" presId="urn:microsoft.com/office/officeart/2005/8/layout/hProcess4"/>
    <dgm:cxn modelId="{9A6425A6-9188-406E-8E80-FCFBB998F647}" type="presParOf" srcId="{6F449400-55C4-4B7D-A74F-D318CFD0EFA4}" destId="{3D0C2582-C22B-4144-9F23-9AED01216725}" srcOrd="1" destOrd="0" presId="urn:microsoft.com/office/officeart/2005/8/layout/hProcess4"/>
    <dgm:cxn modelId="{7AA4A4E0-57D9-4793-BD73-23EFE3954CAC}" type="presParOf" srcId="{6F449400-55C4-4B7D-A74F-D318CFD0EFA4}" destId="{5F6F55E8-FA18-469B-88D2-1AB8CD372FB4}" srcOrd="2" destOrd="0" presId="urn:microsoft.com/office/officeart/2005/8/layout/hProcess4"/>
    <dgm:cxn modelId="{1FEF229C-2B08-4DBC-B81E-6D1C8B343EB6}" type="presParOf" srcId="{6F449400-55C4-4B7D-A74F-D318CFD0EFA4}" destId="{72C73C53-D9EC-469E-8E9F-5593924007CB}" srcOrd="3" destOrd="0" presId="urn:microsoft.com/office/officeart/2005/8/layout/hProcess4"/>
    <dgm:cxn modelId="{2E7258F1-99F9-441F-A4A1-609822200602}" type="presParOf" srcId="{6F449400-55C4-4B7D-A74F-D318CFD0EFA4}" destId="{C445CE32-D88D-402A-8342-5200C5EC4E91}" srcOrd="4" destOrd="0" presId="urn:microsoft.com/office/officeart/2005/8/layout/hProcess4"/>
    <dgm:cxn modelId="{BFBE7FBC-81F8-4698-9C04-DBDCF1ECA611}" type="presParOf" srcId="{C7029BEF-C3FC-43A4-A98F-EC65EF9A63F7}" destId="{B7002500-210E-455E-904D-7E7FA2E93393}" srcOrd="3" destOrd="0" presId="urn:microsoft.com/office/officeart/2005/8/layout/hProcess4"/>
    <dgm:cxn modelId="{233B5550-B8F3-44AA-B6CA-9B7AE0AEFDD7}" type="presParOf" srcId="{C7029BEF-C3FC-43A4-A98F-EC65EF9A63F7}" destId="{2E539739-C5B3-4832-AE71-E5BEA38E8AE4}" srcOrd="4" destOrd="0" presId="urn:microsoft.com/office/officeart/2005/8/layout/hProcess4"/>
    <dgm:cxn modelId="{7676DB1C-A55B-40A2-9E92-6EBEB9A177E2}" type="presParOf" srcId="{2E539739-C5B3-4832-AE71-E5BEA38E8AE4}" destId="{4A72EAB6-D1B3-4C04-96DB-5585135AB875}" srcOrd="0" destOrd="0" presId="urn:microsoft.com/office/officeart/2005/8/layout/hProcess4"/>
    <dgm:cxn modelId="{7F33B3C1-FF61-4246-833A-C14601384741}" type="presParOf" srcId="{2E539739-C5B3-4832-AE71-E5BEA38E8AE4}" destId="{4E48055D-0C7A-45B8-BD3D-9629559EAD25}" srcOrd="1" destOrd="0" presId="urn:microsoft.com/office/officeart/2005/8/layout/hProcess4"/>
    <dgm:cxn modelId="{25BB8B47-D4D1-428F-8D87-01D690456B57}" type="presParOf" srcId="{2E539739-C5B3-4832-AE71-E5BEA38E8AE4}" destId="{68D37578-7367-4B35-A55C-5FBEC1F62D33}" srcOrd="2" destOrd="0" presId="urn:microsoft.com/office/officeart/2005/8/layout/hProcess4"/>
    <dgm:cxn modelId="{107021EE-F456-4305-93D1-B600CB90B8DE}" type="presParOf" srcId="{2E539739-C5B3-4832-AE71-E5BEA38E8AE4}" destId="{80FB5FC2-F20F-474E-9D21-8A0BA12E70E6}" srcOrd="3" destOrd="0" presId="urn:microsoft.com/office/officeart/2005/8/layout/hProcess4"/>
    <dgm:cxn modelId="{D79A420B-3C54-47E9-8A9C-A6D8FD790346}" type="presParOf" srcId="{2E539739-C5B3-4832-AE71-E5BEA38E8AE4}" destId="{E7A9CD45-14D7-4D1B-93D5-B826EE6F8471}" srcOrd="4" destOrd="0" presId="urn:microsoft.com/office/officeart/2005/8/layout/hProcess4"/>
    <dgm:cxn modelId="{549C6442-D211-4C76-B0E6-CF45BB51190E}" type="presParOf" srcId="{C7029BEF-C3FC-43A4-A98F-EC65EF9A63F7}" destId="{5E37835C-F3B2-4EFB-8546-41BA7A98947B}" srcOrd="5" destOrd="0" presId="urn:microsoft.com/office/officeart/2005/8/layout/hProcess4"/>
    <dgm:cxn modelId="{322C9C10-BABB-47BA-94BA-9A4BF5B96023}" type="presParOf" srcId="{C7029BEF-C3FC-43A4-A98F-EC65EF9A63F7}" destId="{4D8B71FC-E56E-4BB3-8DD2-8F36B9D4692E}" srcOrd="6" destOrd="0" presId="urn:microsoft.com/office/officeart/2005/8/layout/hProcess4"/>
    <dgm:cxn modelId="{1AA9833F-FD11-4CD6-9EC4-341BA913102E}" type="presParOf" srcId="{4D8B71FC-E56E-4BB3-8DD2-8F36B9D4692E}" destId="{730BB1B0-3760-47DC-910A-DDDEBC679986}" srcOrd="0" destOrd="0" presId="urn:microsoft.com/office/officeart/2005/8/layout/hProcess4"/>
    <dgm:cxn modelId="{3509A649-D283-47F4-AA35-02F15212270C}" type="presParOf" srcId="{4D8B71FC-E56E-4BB3-8DD2-8F36B9D4692E}" destId="{5DA66217-B064-49EF-80A5-995819DD041F}" srcOrd="1" destOrd="0" presId="urn:microsoft.com/office/officeart/2005/8/layout/hProcess4"/>
    <dgm:cxn modelId="{92987395-5776-46C9-81C7-2834E89B1D27}" type="presParOf" srcId="{4D8B71FC-E56E-4BB3-8DD2-8F36B9D4692E}" destId="{D3938329-1421-4BF2-9182-114DD0BA0111}" srcOrd="2" destOrd="0" presId="urn:microsoft.com/office/officeart/2005/8/layout/hProcess4"/>
    <dgm:cxn modelId="{FEED93D4-A80B-4462-897F-08AC04090490}" type="presParOf" srcId="{4D8B71FC-E56E-4BB3-8DD2-8F36B9D4692E}" destId="{875ABE63-10F5-412D-96AA-062F95730C99}" srcOrd="3" destOrd="0" presId="urn:microsoft.com/office/officeart/2005/8/layout/hProcess4"/>
    <dgm:cxn modelId="{B14D6B51-4C4A-4697-95B7-C9D104580EA4}" type="presParOf" srcId="{4D8B71FC-E56E-4BB3-8DD2-8F36B9D4692E}" destId="{D22E4720-D587-4E95-A9AC-154DCE723C4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3D81F-E5D6-419F-A087-806B6A8E47F5}">
      <dsp:nvSpPr>
        <dsp:cNvPr id="0" name=""/>
        <dsp:cNvSpPr/>
      </dsp:nvSpPr>
      <dsp:spPr>
        <a:xfrm>
          <a:off x="3498" y="1015578"/>
          <a:ext cx="1952271" cy="14697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>
              <a:latin typeface="Times New Roman" pitchFamily="18" charset="0"/>
              <a:cs typeface="Times New Roman" pitchFamily="18" charset="0"/>
            </a:rPr>
            <a:t>GCM based </a:t>
          </a:r>
          <a:endParaRPr lang="en-US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>
              <a:latin typeface="Times New Roman" pitchFamily="18" charset="0"/>
              <a:cs typeface="Times New Roman" pitchFamily="18" charset="0"/>
            </a:rPr>
            <a:t>Low resolution (2°-5°)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>
              <a:latin typeface="Times New Roman" pitchFamily="18" charset="0"/>
              <a:cs typeface="Times New Roman" pitchFamily="18" charset="0"/>
            </a:rPr>
            <a:t>Energy balance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>
              <a:latin typeface="Times New Roman" pitchFamily="18" charset="0"/>
              <a:cs typeface="Times New Roman" pitchFamily="18" charset="0"/>
            </a:rPr>
            <a:t>Land surface schemes</a:t>
          </a:r>
        </a:p>
      </dsp:txBody>
      <dsp:txXfrm>
        <a:off x="37320" y="1049400"/>
        <a:ext cx="1884627" cy="1087140"/>
      </dsp:txXfrm>
    </dsp:sp>
    <dsp:sp modelId="{C1EB36A2-25F5-4C66-8FE2-CFDE9543581B}">
      <dsp:nvSpPr>
        <dsp:cNvPr id="0" name=""/>
        <dsp:cNvSpPr/>
      </dsp:nvSpPr>
      <dsp:spPr>
        <a:xfrm>
          <a:off x="885480" y="1239479"/>
          <a:ext cx="2157863" cy="2157863"/>
        </a:xfrm>
        <a:prstGeom prst="leftCircularArrow">
          <a:avLst>
            <a:gd name="adj1" fmla="val 2715"/>
            <a:gd name="adj2" fmla="val 330670"/>
            <a:gd name="adj3" fmla="val 1476282"/>
            <a:gd name="adj4" fmla="val 8394590"/>
            <a:gd name="adj5" fmla="val 316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14D6E1-CD73-4CCE-A07A-437D5591FE1E}">
      <dsp:nvSpPr>
        <dsp:cNvPr id="0" name=""/>
        <dsp:cNvSpPr/>
      </dsp:nvSpPr>
      <dsp:spPr>
        <a:xfrm>
          <a:off x="550897" y="2279833"/>
          <a:ext cx="1273299" cy="692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latin typeface="Times New Roman" pitchFamily="18" charset="0"/>
              <a:cs typeface="Times New Roman" pitchFamily="18" charset="0"/>
            </a:rPr>
            <a:t>Low resolution future runoff  projection </a:t>
          </a:r>
          <a:endParaRPr lang="en-US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1181" y="2300117"/>
        <a:ext cx="1232731" cy="651963"/>
      </dsp:txXfrm>
    </dsp:sp>
    <dsp:sp modelId="{3D0C2582-C22B-4144-9F23-9AED01216725}">
      <dsp:nvSpPr>
        <dsp:cNvPr id="0" name=""/>
        <dsp:cNvSpPr/>
      </dsp:nvSpPr>
      <dsp:spPr>
        <a:xfrm>
          <a:off x="2234736" y="1057108"/>
          <a:ext cx="1977770" cy="15517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 err="1">
              <a:latin typeface="Times New Roman" pitchFamily="18" charset="0"/>
              <a:cs typeface="Times New Roman" pitchFamily="18" charset="0"/>
            </a:rPr>
            <a:t>CamaFlood</a:t>
          </a:r>
          <a:r>
            <a:rPr lang="en-IN" sz="1300" kern="1200" dirty="0">
              <a:latin typeface="Times New Roman" pitchFamily="18" charset="0"/>
              <a:cs typeface="Times New Roman" pitchFamily="18" charset="0"/>
            </a:rPr>
            <a:t> (Catchment-Based hydrodynamic model)</a:t>
          </a:r>
          <a:endParaRPr lang="en-US" sz="13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>
              <a:latin typeface="Times New Roman" pitchFamily="18" charset="0"/>
              <a:cs typeface="Times New Roman" pitchFamily="18" charset="0"/>
            </a:rPr>
            <a:t>Sub-grid topographic parameters</a:t>
          </a:r>
        </a:p>
      </dsp:txBody>
      <dsp:txXfrm>
        <a:off x="2270446" y="1425336"/>
        <a:ext cx="1906350" cy="1147814"/>
      </dsp:txXfrm>
    </dsp:sp>
    <dsp:sp modelId="{B7002500-210E-455E-904D-7E7FA2E93393}">
      <dsp:nvSpPr>
        <dsp:cNvPr id="0" name=""/>
        <dsp:cNvSpPr/>
      </dsp:nvSpPr>
      <dsp:spPr>
        <a:xfrm>
          <a:off x="3381745" y="310887"/>
          <a:ext cx="2217727" cy="2217727"/>
        </a:xfrm>
        <a:prstGeom prst="circularArrow">
          <a:avLst>
            <a:gd name="adj1" fmla="val 2642"/>
            <a:gd name="adj2" fmla="val 321195"/>
            <a:gd name="adj3" fmla="val 19860165"/>
            <a:gd name="adj4" fmla="val 12932381"/>
            <a:gd name="adj5" fmla="val 308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C73C53-D9EC-469E-8E9F-5593924007CB}">
      <dsp:nvSpPr>
        <dsp:cNvPr id="0" name=""/>
        <dsp:cNvSpPr/>
      </dsp:nvSpPr>
      <dsp:spPr>
        <a:xfrm>
          <a:off x="2812781" y="791226"/>
          <a:ext cx="1318360" cy="625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latin typeface="Times New Roman" pitchFamily="18" charset="0"/>
              <a:cs typeface="Times New Roman" pitchFamily="18" charset="0"/>
            </a:rPr>
            <a:t>Macro-scale hydrodynamic model</a:t>
          </a:r>
          <a:endParaRPr lang="en-US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1110" y="809555"/>
        <a:ext cx="1281702" cy="589152"/>
      </dsp:txXfrm>
    </dsp:sp>
    <dsp:sp modelId="{4E48055D-0C7A-45B8-BD3D-9629559EAD25}">
      <dsp:nvSpPr>
        <dsp:cNvPr id="0" name=""/>
        <dsp:cNvSpPr/>
      </dsp:nvSpPr>
      <dsp:spPr>
        <a:xfrm>
          <a:off x="4510168" y="1057819"/>
          <a:ext cx="1832105" cy="1477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>
              <a:latin typeface="Times New Roman" pitchFamily="18" charset="0"/>
              <a:cs typeface="Times New Roman" pitchFamily="18" charset="0"/>
            </a:rPr>
            <a:t>High resolution flow</a:t>
          </a: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>
              <a:latin typeface="Times New Roman" pitchFamily="18" charset="0"/>
              <a:cs typeface="Times New Roman" pitchFamily="18" charset="0"/>
            </a:rPr>
            <a:t>10-25km resolution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>
              <a:latin typeface="Times New Roman" pitchFamily="18" charset="0"/>
              <a:cs typeface="Times New Roman" pitchFamily="18" charset="0"/>
            </a:rPr>
            <a:t>SHARCNET</a:t>
          </a:r>
        </a:p>
      </dsp:txBody>
      <dsp:txXfrm>
        <a:off x="4544175" y="1091826"/>
        <a:ext cx="1764091" cy="1093070"/>
      </dsp:txXfrm>
    </dsp:sp>
    <dsp:sp modelId="{5E37835C-F3B2-4EFB-8546-41BA7A98947B}">
      <dsp:nvSpPr>
        <dsp:cNvPr id="0" name=""/>
        <dsp:cNvSpPr/>
      </dsp:nvSpPr>
      <dsp:spPr>
        <a:xfrm>
          <a:off x="5463140" y="1190758"/>
          <a:ext cx="2037402" cy="2037402"/>
        </a:xfrm>
        <a:prstGeom prst="leftCircularArrow">
          <a:avLst>
            <a:gd name="adj1" fmla="val 2875"/>
            <a:gd name="adj2" fmla="val 351537"/>
            <a:gd name="adj3" fmla="val 2023075"/>
            <a:gd name="adj4" fmla="val 8920516"/>
            <a:gd name="adj5" fmla="val 335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B5FC2-F20F-474E-9D21-8A0BA12E70E6}">
      <dsp:nvSpPr>
        <dsp:cNvPr id="0" name=""/>
        <dsp:cNvSpPr/>
      </dsp:nvSpPr>
      <dsp:spPr>
        <a:xfrm>
          <a:off x="4950604" y="2020552"/>
          <a:ext cx="1430484" cy="6855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latin typeface="Times New Roman" pitchFamily="18" charset="0"/>
              <a:cs typeface="Times New Roman" pitchFamily="18" charset="0"/>
            </a:rPr>
            <a:t>High resolution flow projection</a:t>
          </a:r>
          <a:endParaRPr lang="en-US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70682" y="2040630"/>
        <a:ext cx="1390328" cy="645366"/>
      </dsp:txXfrm>
    </dsp:sp>
    <dsp:sp modelId="{5DA66217-B064-49EF-80A5-995819DD041F}">
      <dsp:nvSpPr>
        <dsp:cNvPr id="0" name=""/>
        <dsp:cNvSpPr/>
      </dsp:nvSpPr>
      <dsp:spPr>
        <a:xfrm>
          <a:off x="6628702" y="1112482"/>
          <a:ext cx="1994543" cy="1452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Overlapping  Hazard with the exposure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Population overlapping with the runoff projections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62138" y="1457260"/>
        <a:ext cx="1927671" cy="1074712"/>
      </dsp:txXfrm>
    </dsp:sp>
    <dsp:sp modelId="{875ABE63-10F5-412D-96AA-062F95730C99}">
      <dsp:nvSpPr>
        <dsp:cNvPr id="0" name=""/>
        <dsp:cNvSpPr/>
      </dsp:nvSpPr>
      <dsp:spPr>
        <a:xfrm>
          <a:off x="7148957" y="734855"/>
          <a:ext cx="1282775" cy="684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Flood Risk Analysis</a:t>
          </a:r>
        </a:p>
      </dsp:txBody>
      <dsp:txXfrm>
        <a:off x="7168995" y="754893"/>
        <a:ext cx="1242699" cy="644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4B85A-5E86-48D8-8A3A-30DE32331C0B}" type="datetimeFigureOut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67FF7-658F-4C45-8DC0-275452D8AB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8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err="1"/>
              <a:t>CamaFlood</a:t>
            </a:r>
            <a:r>
              <a:rPr lang="en-US" dirty="0"/>
              <a:t> is a grid based river and floodplain</a:t>
            </a:r>
            <a:r>
              <a:rPr lang="en-US" baseline="0" dirty="0"/>
              <a:t> routing model that performs the calculation of flow for each grid specific unit catchment.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 unit catchment area</a:t>
            </a:r>
            <a:r>
              <a:rPr lang="en-US" baseline="0" dirty="0"/>
              <a:t> is the total area that is contributing to the outflow from each grid, this flow performs the water balance calculations and then  routed along the up-scaled river network map.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We take the low resolution runoff as input from the land surface schemes within the GCMs.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err="1"/>
              <a:t>Camaflood</a:t>
            </a:r>
            <a:r>
              <a:rPr lang="en-US" baseline="0" dirty="0"/>
              <a:t> calculates the  total water storage (river channel water storage +floodplain water storage) at each grid and other variables like-river&amp; floodplain discharge, flood area, total discharge, water surface elevation , river &amp;floodplain water depth etc are derived empirically.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err="1"/>
              <a:t>CamaFlood</a:t>
            </a:r>
            <a:r>
              <a:rPr lang="en-US" dirty="0"/>
              <a:t> takes the input of coarse</a:t>
            </a:r>
            <a:r>
              <a:rPr lang="en-US" baseline="0" dirty="0"/>
              <a:t> resolution river network map, which is prepared using unique upscaling method which is named as flexible location of waterways method.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1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14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67FF7-658F-4C45-8DC0-275452D8AB5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466C-FBAC-421E-9743-57C1D1FC3B94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7DFB7-4693-421F-9740-9CEBD70498A1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87C9-C055-424A-B14B-DE52FA79E54B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1205-BBD2-498D-8D1D-925620E27082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87B4D-3390-47A6-A39F-BA3A6D3D730A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F060-7F7C-4975-933F-5F2D4DEADAF9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E50C5-3E14-48F8-A8E4-14378C43DD45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7259B-D54C-4821-9E8D-0F86AF1F7AA5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551F-DE10-4F70-B9D6-24C09D03A92D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20EA-F81B-41FD-B6A0-CBE1888ECFE1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2F7F-5652-40FF-9F89-CEEBBB1D42FA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5E102-B997-467D-88EA-3925A766C7AC}" type="datetime1">
              <a:rPr lang="en-US" smtClean="0"/>
              <a:pPr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183A6-01FF-47E5-946C-9E3EB3E790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hydro.iis.u-tokyo.ac.jp/~yamadai/cama-flood/Manual_CaMa-Flood_v362.pdf" TargetMode="External"/><Relationship Id="rId2" Type="http://schemas.openxmlformats.org/officeDocument/2006/relationships/hyperlink" Target="http://dx.doi.org/10.1080/23754931.2015.101427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6"/>
            <a:ext cx="75214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CHANGE IN FLOOD RISK PATTERN ACROSS CANADA UNDER CHANGING CLIMATE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3068960"/>
            <a:ext cx="4392488" cy="18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513003"/>
                </a:solidFill>
              </a:rPr>
              <a:t>Ayushi</a:t>
            </a:r>
            <a:r>
              <a:rPr lang="en-US" sz="2200" dirty="0">
                <a:solidFill>
                  <a:srgbClr val="513003"/>
                </a:solidFill>
              </a:rPr>
              <a:t> Gaur (</a:t>
            </a:r>
            <a:r>
              <a:rPr lang="en-US" sz="2200" dirty="0" err="1">
                <a:solidFill>
                  <a:srgbClr val="513003"/>
                </a:solidFill>
              </a:rPr>
              <a:t>MESc</a:t>
            </a:r>
            <a:r>
              <a:rPr lang="en-US" sz="2200" dirty="0">
                <a:solidFill>
                  <a:srgbClr val="513003"/>
                </a:solidFill>
              </a:rPr>
              <a:t>. Student)</a:t>
            </a:r>
          </a:p>
          <a:p>
            <a:r>
              <a:rPr lang="en-US" sz="2200" dirty="0">
                <a:solidFill>
                  <a:srgbClr val="513003"/>
                </a:solidFill>
              </a:rPr>
              <a:t>Abhishek Gaur (Post-doctoral fellow)</a:t>
            </a:r>
          </a:p>
          <a:p>
            <a:endParaRPr lang="en-US" sz="2200" dirty="0">
              <a:solidFill>
                <a:srgbClr val="51300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513003"/>
                </a:solidFill>
              </a:rPr>
              <a:t>Supervised by-</a:t>
            </a:r>
          </a:p>
          <a:p>
            <a:r>
              <a:rPr lang="en-US" sz="2200" dirty="0">
                <a:solidFill>
                  <a:srgbClr val="513003"/>
                </a:solidFill>
              </a:rPr>
              <a:t>Professor Slobodan P. </a:t>
            </a:r>
            <a:r>
              <a:rPr lang="en-US" sz="2200" dirty="0" err="1">
                <a:solidFill>
                  <a:srgbClr val="513003"/>
                </a:solidFill>
              </a:rPr>
              <a:t>Simonovi</a:t>
            </a:r>
            <a:r>
              <a:rPr lang="sr-Latn-CS" sz="2200" dirty="0">
                <a:solidFill>
                  <a:srgbClr val="513003"/>
                </a:solidFill>
              </a:rPr>
              <a:t>ć</a:t>
            </a:r>
            <a:endParaRPr lang="en-US" sz="2200" dirty="0">
              <a:solidFill>
                <a:srgbClr val="513003"/>
              </a:solidFill>
            </a:endParaRPr>
          </a:p>
        </p:txBody>
      </p:sp>
      <p:pic>
        <p:nvPicPr>
          <p:cNvPr id="7" name="Picture 6" descr="C:\Users\Jai ma saraswati\Desktop\canada flood 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03244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049" y="437417"/>
            <a:ext cx="7516021" cy="706090"/>
          </a:xfrm>
        </p:spPr>
        <p:txBody>
          <a:bodyPr>
            <a:normAutofit/>
          </a:bodyPr>
          <a:lstStyle/>
          <a:p>
            <a:pPr algn="l"/>
            <a:r>
              <a:rPr lang="en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67296"/>
            <a:ext cx="919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10|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1146048" y="1268760"/>
            <a:ext cx="7540751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CamaFlood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is a state-of-the-art hydrodynamic model that can be used to perform flood risk assessment across Canada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Model validation over historical period shows promising results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Model performance is found sensitive to parameters and location of  analysis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Changes in flood frequency as projected by different GCMs  and RCPs are found to be considerably different from one another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Future flood hazard varies significantly over different regions of Canada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1960" y="6125517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Ayushi Gaur, Abhishek Gaur, Professor Slobodan P. </a:t>
            </a:r>
            <a:r>
              <a:rPr lang="en-US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8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Content Placeholder 5"/>
          <p:cNvSpPr txBox="1">
            <a:spLocks noGrp="1"/>
          </p:cNvSpPr>
          <p:nvPr>
            <p:ph idx="1"/>
          </p:nvPr>
        </p:nvSpPr>
        <p:spPr>
          <a:xfrm>
            <a:off x="1115616" y="1124744"/>
            <a:ext cx="7571184" cy="7491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Uncertainty sources:</a:t>
            </a:r>
          </a:p>
          <a:p>
            <a:pPr marL="800100" lvl="1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Selection of Global Climate Models</a:t>
            </a:r>
          </a:p>
          <a:p>
            <a:pPr marL="800100" lvl="1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Selection of carbon emission scenarios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Flood frequency is different for different GCMs and RCPs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2200" dirty="0">
                <a:latin typeface="Times New Roman" pitchFamily="18" charset="0"/>
                <a:cs typeface="Times New Roman" pitchFamily="18" charset="0"/>
              </a:rPr>
              <a:t>Most of the GCMs are showing increase in flood frequency and decrease in return period in the areas:</a:t>
            </a:r>
          </a:p>
          <a:p>
            <a:pPr marL="800100" lvl="1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Northern Canada - Yukon, Nunavut, Northwest Territories; </a:t>
            </a:r>
          </a:p>
          <a:p>
            <a:pPr marL="800100" lvl="1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Western Canada - British Columbia, Alberta</a:t>
            </a:r>
          </a:p>
          <a:p>
            <a:pPr marL="800100" lvl="1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itchFamily="18" charset="0"/>
                <a:cs typeface="Times New Roman" pitchFamily="18" charset="0"/>
              </a:rPr>
              <a:t>South Ontario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CA" sz="20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251" y="374127"/>
            <a:ext cx="802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11|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43683" y="335733"/>
            <a:ext cx="7516021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6125517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Ayushi Gaur, Abhishek Gaur, Professor Slobodan P. </a:t>
            </a:r>
            <a:r>
              <a:rPr lang="en-US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43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32537"/>
            <a:ext cx="7571184" cy="778996"/>
          </a:xfrm>
        </p:spPr>
        <p:txBody>
          <a:bodyPr>
            <a:normAutofit/>
          </a:bodyPr>
          <a:lstStyle/>
          <a:p>
            <a:pPr algn="l"/>
            <a:r>
              <a:rPr lang="en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196674"/>
            <a:ext cx="7571184" cy="499624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Downscale and analyse runoff projections for rest of the GCMs.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Projected changes can be linked to climatic factors such as: precipitation and temperature change, to explain differences in projections from different GCMs.    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find a way to combine the results from multiple GCMs to ascertain spatial distribution of flood hazard.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flow projections obtained from GCMs with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CamaFlood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derived projections.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fraction of flood hazard translates to flood risk?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3528" y="303647"/>
            <a:ext cx="936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3968" y="6186212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Ayushi Gaur, Abhishek Gaur, Professor Slobodan P. </a:t>
            </a:r>
            <a:r>
              <a:rPr lang="en-US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22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753" y="285988"/>
            <a:ext cx="6299500" cy="562074"/>
          </a:xfrm>
        </p:spPr>
        <p:txBody>
          <a:bodyPr>
            <a:noAutofit/>
          </a:bodyPr>
          <a:lstStyle/>
          <a:p>
            <a:pPr algn="l"/>
            <a:r>
              <a:rPr lang="en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and future work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267272" cy="365125"/>
          </a:xfrm>
        </p:spPr>
        <p:txBody>
          <a:bodyPr/>
          <a:lstStyle/>
          <a:p>
            <a:fld id="{698183A6-01FF-47E5-946C-9E3EB3E7906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7463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13|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0562" y="6194723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Ayushi Gaur, Abhishek Gaur, Professor Slobodan P. </a:t>
            </a:r>
            <a:r>
              <a:rPr lang="en-US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19" y="1772816"/>
            <a:ext cx="3734633" cy="3079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130" y="1785136"/>
            <a:ext cx="4296139" cy="320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847048" y="5396632"/>
            <a:ext cx="47974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Flood Risk = Flood hazard * Exposure(Population)</a:t>
            </a:r>
          </a:p>
        </p:txBody>
      </p:sp>
    </p:spTree>
    <p:extLst>
      <p:ext uri="{BB962C8B-B14F-4D97-AF65-F5344CB8AC3E}">
        <p14:creationId xmlns:p14="http://schemas.microsoft.com/office/powerpoint/2010/main" val="2809289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60433"/>
            <a:ext cx="7571184" cy="706090"/>
          </a:xfrm>
        </p:spPr>
        <p:txBody>
          <a:bodyPr>
            <a:normAutofit/>
          </a:bodyPr>
          <a:lstStyle/>
          <a:p>
            <a:pPr algn="l"/>
            <a:r>
              <a:rPr lang="en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124744"/>
            <a:ext cx="7724336" cy="5321717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Doxsey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-Whitfield, E., K. MacManus, S.B. 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Adamo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Pistolesi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Squires, O. 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Borkovska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S.R. 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Baptista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2015. Taking Advantage of the Improved Availability of Census Data: A First Look at the Gridded Population of the World, Version 4. Papers in Applied Geography 1(3): 1-9. 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http://dx.doi.org/10.1080/23754931.2015.1014272</a:t>
            </a:r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Yamazaki, D., (2014). The global hydrodynamic model 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CaMa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-Flood (version 3.6.2), </a:t>
            </a:r>
            <a:r>
              <a:rPr lang="en-C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Japan Agency for Marine-Earth Science and Technology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retrieved from website: 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http://hydro.iis.u-tokyo.ac.jp/~yamadai/cama-flood/Manual_CaMa-Flood_v362.pdf</a:t>
            </a:r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Yamazaki, D., Oki, T., and 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Kanae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2009. Deriving a global river network map and its sub-grid topographic characteristics from a ﬁne-resolution ﬂow direction map. </a:t>
            </a:r>
            <a:r>
              <a:rPr lang="en-C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Hydrology and Earth System Sciences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13, 2241–2251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Bates,P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Trigg,M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Neal, J., and 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Dabrowa,A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(2013). LISFLOOD-FP, User manual, </a:t>
            </a:r>
            <a:r>
              <a:rPr lang="en-C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Geographical Sciences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University of Bristol. University Road, Bristol, BS8 1SS, UK. Retrieved from website: http://www.bristol.ac.uk/media-library/sites/geography/migrated/documents/lisflood-manual-v5.9.6.pdf.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Hirabayashi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Y., Mahendran, R., 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Koirala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Konoshima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L., Yamazaki, D., Watanabe, S., … </a:t>
            </a:r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Kanae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(2013). Global flood risk under climate change. </a:t>
            </a:r>
            <a:r>
              <a:rPr lang="en-C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Climate Change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3(9), 816–821. doi:10.1038/nclimate1911.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IPCC, 2007: Climate Change 2007: The Physical Science Basis. Contribution of Working Group I to the Fourth Assessment Report of the Intergovernmental Panel on Climate Change [Solomon, S., D. Qin, M. Manning, Z. Chen, M. Marquis, K.B.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Averyt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Tignor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H.L. Miller (eds.)]. Cambridge University Press, Cambridge, United Kingdom and New York, NY, USA, 996 pp.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Huber, M., &amp; </a:t>
            </a:r>
            <a:r>
              <a:rPr lang="en-I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Knutti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(2011). Anthropogenic and natural warming inferred from changes in Earth’s energy balance. </a:t>
            </a:r>
            <a:r>
              <a:rPr lang="en-IN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Nature Geoscience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5(1), 31–36. doi:10.1038/ngeo1327.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https://ssl.gstatic.com/ui/v1/icons/mail/image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sl.gstatic.com/ui/v1/icons/mail/images/cleardo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524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4672" y="32854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14|</a:t>
            </a:r>
          </a:p>
        </p:txBody>
      </p:sp>
    </p:spTree>
    <p:extLst>
      <p:ext uri="{BB962C8B-B14F-4D97-AF65-F5344CB8AC3E}">
        <p14:creationId xmlns:p14="http://schemas.microsoft.com/office/powerpoint/2010/main" val="2675730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1484784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Clr>
                <a:srgbClr val="C00000"/>
              </a:buClr>
              <a:buFont typeface="+mj-lt"/>
              <a:buAutoNum type="romanLcPeriod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rgbClr val="C00000"/>
              </a:buClr>
              <a:buFont typeface="+mj-lt"/>
              <a:buAutoNum type="romanLcPeriod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Clr>
                <a:srgbClr val="C00000"/>
              </a:buClr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2564904"/>
            <a:ext cx="6696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0" b="1" dirty="0">
                <a:latin typeface="Times New Roman" pitchFamily="18" charset="0"/>
                <a:cs typeface="Times New Roman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259632" y="1177352"/>
            <a:ext cx="7581528" cy="706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900" dirty="0">
                <a:latin typeface="Times New Roman" pitchFamily="18" charset="0"/>
                <a:cs typeface="Times New Roman" pitchFamily="18" charset="0"/>
              </a:rPr>
              <a:t>To analyze  changes in flow risk patterns across Canada under changing climate scenario.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CA" sz="19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completed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900" dirty="0">
                <a:latin typeface="Times New Roman" pitchFamily="18" charset="0"/>
                <a:cs typeface="Times New Roman" pitchFamily="18" charset="0"/>
              </a:rPr>
              <a:t>Literature Review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900" dirty="0">
                <a:latin typeface="Times New Roman" pitchFamily="18" charset="0"/>
                <a:cs typeface="Times New Roman" pitchFamily="18" charset="0"/>
              </a:rPr>
              <a:t>Model selection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900" dirty="0">
                <a:latin typeface="Times New Roman" pitchFamily="18" charset="0"/>
                <a:cs typeface="Times New Roman" pitchFamily="18" charset="0"/>
              </a:rPr>
              <a:t>Data collection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900" dirty="0" err="1">
                <a:latin typeface="Times New Roman" pitchFamily="18" charset="0"/>
                <a:cs typeface="Times New Roman" pitchFamily="18" charset="0"/>
              </a:rPr>
              <a:t>CamaFlood</a:t>
            </a:r>
            <a:r>
              <a:rPr lang="en-CA" sz="1900" dirty="0">
                <a:latin typeface="Times New Roman" pitchFamily="18" charset="0"/>
                <a:cs typeface="Times New Roman" pitchFamily="18" charset="0"/>
              </a:rPr>
              <a:t> model validation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900" dirty="0" err="1">
                <a:latin typeface="Times New Roman" pitchFamily="18" charset="0"/>
                <a:cs typeface="Times New Roman" pitchFamily="18" charset="0"/>
              </a:rPr>
              <a:t>CamaFlood</a:t>
            </a:r>
            <a:r>
              <a:rPr lang="en-CA" sz="1900" dirty="0">
                <a:latin typeface="Times New Roman" pitchFamily="18" charset="0"/>
                <a:cs typeface="Times New Roman" pitchFamily="18" charset="0"/>
              </a:rPr>
              <a:t> model performance across Canada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900" dirty="0">
                <a:latin typeface="Times New Roman" pitchFamily="18" charset="0"/>
                <a:cs typeface="Times New Roman" pitchFamily="18" charset="0"/>
              </a:rPr>
              <a:t>Future flow projection for CanESM2, RCP4.5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CA" sz="1900" dirty="0">
                <a:latin typeface="Times New Roman" pitchFamily="18" charset="0"/>
                <a:cs typeface="Times New Roman" pitchFamily="18" charset="0"/>
              </a:rPr>
              <a:t>Flood frequency analysis (100 year and 250 year)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CA" sz="19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7856" y="834971"/>
            <a:ext cx="35283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88640"/>
            <a:ext cx="573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2|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9917" y="6237312"/>
            <a:ext cx="4112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Ayushi Gaur, Abhishek Gaur, Professor Slobodan P. </a:t>
            </a:r>
            <a:r>
              <a:rPr lang="en-US" sz="1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5"/>
          <p:cNvSpPr txBox="1">
            <a:spLocks noGrp="1"/>
          </p:cNvSpPr>
          <p:nvPr>
            <p:ph type="title"/>
          </p:nvPr>
        </p:nvSpPr>
        <p:spPr>
          <a:xfrm>
            <a:off x="985880" y="260648"/>
            <a:ext cx="7571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Work progress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04881"/>
              </p:ext>
            </p:extLst>
          </p:nvPr>
        </p:nvGraphicFramePr>
        <p:xfrm>
          <a:off x="262236" y="1340769"/>
          <a:ext cx="8630244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985880" y="386662"/>
            <a:ext cx="7571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Methodology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407" y="280816"/>
            <a:ext cx="508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36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6125517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Ayushi Gaur, Abhishek Gaur, Professor Slobodan P. </a:t>
            </a:r>
            <a:r>
              <a:rPr lang="en-US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55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404664"/>
            <a:ext cx="1981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CamaFlood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67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5455799-FE7F-4952-BA08-0DFD158F1C77}" type="slidenum">
              <a:rPr lang="en-US" sz="40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1340768"/>
            <a:ext cx="38884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Grid –based  river and floodplain routing calculations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Runoff forcing from land surface schemes within GCMs used as input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Flow calculation in each grid specific unit-catchment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616" y="4183628"/>
            <a:ext cx="756084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Water storage is the only  prognostic variable, other variables are derived empirically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Up-scaled river network map is prepared using Flexible Location of Waterways ( FLOW ) method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 startAt="4"/>
            </a:pP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 startAt="4"/>
            </a:pP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391360"/>
            <a:ext cx="316835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42977" y="6230927"/>
            <a:ext cx="4112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Ayushi Gaur, Abhishek Gaur, Professor Slobodan P. </a:t>
            </a:r>
            <a:r>
              <a:rPr lang="en-US" sz="1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352653"/>
            <a:ext cx="2133600" cy="365125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20757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9874" y="391216"/>
            <a:ext cx="685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513" y="1451530"/>
            <a:ext cx="7791935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Continuous daily simulation of  historical (1961-2016) and future flow projections (2017-2100) across Canada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Input daily flow data obtained from 23 Global Climate Models taking all available emission scenarios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Change in 100 year and 250 year return period  flood magnitude estimated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Flood frequency analysis is performed by fitting the annual maximum flows using Generalized extreme value (GEV) distribution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Scale, shape and location parameters estimated using method of  moments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11 out of 23 GCMs flood frequency analysis is done using SHARCNET</a:t>
            </a: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  <a:buFont typeface="+mj-lt"/>
              <a:buAutoNum type="romanLcPeriod"/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lnSpc>
                <a:spcPct val="150000"/>
              </a:lnSpc>
              <a:buClr>
                <a:srgbClr val="C00000"/>
              </a:buClr>
            </a:pPr>
            <a:endParaRPr lang="en-US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0384" y="421994"/>
            <a:ext cx="6912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Work completed since last progress meeting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5976" y="6168671"/>
            <a:ext cx="4112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Ayushi Gaur, Abhishek Gaur, Professor Slobodan P. </a:t>
            </a:r>
            <a:r>
              <a:rPr lang="en-US" sz="1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74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26915" cy="365125"/>
          </a:xfrm>
        </p:spPr>
        <p:txBody>
          <a:bodyPr/>
          <a:lstStyle/>
          <a:p>
            <a:fld id="{698183A6-01FF-47E5-946C-9E3EB3E7906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54129" y="268095"/>
            <a:ext cx="6560393" cy="691927"/>
          </a:xfrm>
        </p:spPr>
        <p:txBody>
          <a:bodyPr>
            <a:normAutofit fontScale="90000"/>
          </a:bodyPr>
          <a:lstStyle/>
          <a:p>
            <a:r>
              <a:rPr lang="en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period change of historical flood event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5503" y="279411"/>
            <a:ext cx="668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6|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34324" y="6255751"/>
            <a:ext cx="4112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Ayushi Gaur, Abhishek Gaur, Professor Slobodan P. </a:t>
            </a:r>
            <a:r>
              <a:rPr lang="en-US" sz="11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412776"/>
            <a:ext cx="7150475" cy="4345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02393" y="5886419"/>
            <a:ext cx="84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RCP2.6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51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5068" y="141519"/>
            <a:ext cx="6552728" cy="922114"/>
          </a:xfrm>
        </p:spPr>
        <p:txBody>
          <a:bodyPr>
            <a:normAutofit fontScale="90000"/>
          </a:bodyPr>
          <a:lstStyle/>
          <a:p>
            <a:r>
              <a:rPr lang="en-C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period change of historical flood event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502" y="279411"/>
            <a:ext cx="68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7|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08972" y="6278396"/>
            <a:ext cx="41128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0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Ayushi Gaur, Abhishek Gaur, Professor Slobodan P. </a:t>
            </a:r>
            <a:r>
              <a:rPr lang="en-US" sz="10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0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0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80" y="1274706"/>
            <a:ext cx="7186244" cy="4530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41539" y="5832418"/>
            <a:ext cx="84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RCP4.5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7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3424"/>
            <a:ext cx="8229600" cy="849312"/>
          </a:xfrm>
        </p:spPr>
        <p:txBody>
          <a:bodyPr>
            <a:normAutofit/>
          </a:bodyPr>
          <a:lstStyle/>
          <a:p>
            <a:r>
              <a:rPr lang="en-C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period change of historical flood event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61" y="320287"/>
            <a:ext cx="68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8|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6768" y="6278454"/>
            <a:ext cx="41128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0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Ayushi Gaur, Abhishek Gaur, Professor Slobodan P. </a:t>
            </a:r>
            <a:r>
              <a:rPr lang="en-US" sz="10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0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0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780" y="1340768"/>
            <a:ext cx="726482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58780" y="5708510"/>
            <a:ext cx="84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RCP6.0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12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183A6-01FF-47E5-946C-9E3EB3E7906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0" y="188640"/>
            <a:ext cx="8147050" cy="912813"/>
          </a:xfrm>
        </p:spPr>
        <p:txBody>
          <a:bodyPr>
            <a:normAutofit/>
          </a:bodyPr>
          <a:lstStyle/>
          <a:p>
            <a:pPr algn="l"/>
            <a:r>
              <a:rPr lang="en-C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Return period change of historical flood event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9750" y="327280"/>
            <a:ext cx="68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9|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55976" y="6248713"/>
            <a:ext cx="41128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Change in Flood Risk across Canada under Changing Climate</a:t>
            </a:r>
          </a:p>
          <a:p>
            <a:pPr algn="ctr"/>
            <a:r>
              <a:rPr lang="en-US" sz="10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Ayushi Gaur, Abhishek Gaur, Professor Slobodan P. </a:t>
            </a:r>
            <a:r>
              <a:rPr lang="en-US" sz="105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Simonovi</a:t>
            </a:r>
            <a:r>
              <a:rPr lang="sr-Latn-CS" sz="10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</a:t>
            </a:r>
            <a:endParaRPr lang="en-US" sz="105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78" y="1295087"/>
            <a:ext cx="7216338" cy="4308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100078" y="5644125"/>
            <a:ext cx="84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RCP8.5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03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11184</TotalTime>
  <Words>1410</Words>
  <Application>Microsoft Office PowerPoint</Application>
  <PresentationFormat>On-screen Show (4:3)</PresentationFormat>
  <Paragraphs>168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PowerPoint Presentation</vt:lpstr>
      <vt:lpstr>Work progress </vt:lpstr>
      <vt:lpstr>Methodology </vt:lpstr>
      <vt:lpstr>PowerPoint Presentation</vt:lpstr>
      <vt:lpstr>PowerPoint Presentation</vt:lpstr>
      <vt:lpstr>Return period change of historical flood event</vt:lpstr>
      <vt:lpstr>Return period change of historical flood event </vt:lpstr>
      <vt:lpstr>Return period change of historical flood event  </vt:lpstr>
      <vt:lpstr>      Return period change of historical flood event </vt:lpstr>
      <vt:lpstr>Conclusions</vt:lpstr>
      <vt:lpstr>PowerPoint Presentation</vt:lpstr>
      <vt:lpstr>Interpretation and future work</vt:lpstr>
      <vt:lpstr>Interpretation and future work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Vladimir Nikolic</dc:creator>
  <cp:lastModifiedBy>Slobodan P. Simonovic</cp:lastModifiedBy>
  <cp:revision>338</cp:revision>
  <dcterms:created xsi:type="dcterms:W3CDTF">2011-05-02T21:53:29Z</dcterms:created>
  <dcterms:modified xsi:type="dcterms:W3CDTF">2017-03-16T21:30:14Z</dcterms:modified>
</cp:coreProperties>
</file>