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7" r:id="rId3"/>
    <p:sldId id="288" r:id="rId4"/>
    <p:sldId id="265" r:id="rId5"/>
    <p:sldId id="259" r:id="rId6"/>
    <p:sldId id="266" r:id="rId7"/>
    <p:sldId id="284" r:id="rId8"/>
    <p:sldId id="270" r:id="rId9"/>
    <p:sldId id="271" r:id="rId10"/>
    <p:sldId id="273" r:id="rId11"/>
    <p:sldId id="274" r:id="rId12"/>
    <p:sldId id="275" r:id="rId13"/>
    <p:sldId id="276" r:id="rId14"/>
    <p:sldId id="280" r:id="rId15"/>
    <p:sldId id="299" r:id="rId16"/>
    <p:sldId id="290" r:id="rId17"/>
    <p:sldId id="298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ama\Documents\Soil%20Profiles%20Data\FD%2087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ama\Documents\Soil%20Profiles%20Data\FD%2087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ama\Documents\DEEPSOIL\Batch%20Output\FD%2087-1%20Results%20-%20Spec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3669142421039"/>
          <c:y val="7.8175038557920684E-2"/>
          <c:w val="0.7233659090486031"/>
          <c:h val="0.8988545220781741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Sheet1!$BL$1</c:f>
              <c:strCache>
                <c:ptCount val="1"/>
                <c:pt idx="0">
                  <c:v>FD 87-1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Sheet1!$BS$4:$BS$166</c:f>
              <c:numCache>
                <c:formatCode>General</c:formatCode>
                <c:ptCount val="163"/>
                <c:pt idx="0">
                  <c:v>238</c:v>
                </c:pt>
                <c:pt idx="1">
                  <c:v>238</c:v>
                </c:pt>
                <c:pt idx="2">
                  <c:v>238</c:v>
                </c:pt>
                <c:pt idx="3">
                  <c:v>238</c:v>
                </c:pt>
                <c:pt idx="4">
                  <c:v>198</c:v>
                </c:pt>
                <c:pt idx="5">
                  <c:v>198</c:v>
                </c:pt>
                <c:pt idx="6">
                  <c:v>198</c:v>
                </c:pt>
                <c:pt idx="7">
                  <c:v>198</c:v>
                </c:pt>
                <c:pt idx="8">
                  <c:v>257</c:v>
                </c:pt>
                <c:pt idx="9">
                  <c:v>257</c:v>
                </c:pt>
                <c:pt idx="10">
                  <c:v>257</c:v>
                </c:pt>
                <c:pt idx="11">
                  <c:v>257</c:v>
                </c:pt>
                <c:pt idx="12">
                  <c:v>257</c:v>
                </c:pt>
                <c:pt idx="13">
                  <c:v>257</c:v>
                </c:pt>
                <c:pt idx="14">
                  <c:v>257</c:v>
                </c:pt>
                <c:pt idx="15">
                  <c:v>198</c:v>
                </c:pt>
                <c:pt idx="16">
                  <c:v>198</c:v>
                </c:pt>
                <c:pt idx="17">
                  <c:v>305</c:v>
                </c:pt>
                <c:pt idx="18">
                  <c:v>305</c:v>
                </c:pt>
                <c:pt idx="19">
                  <c:v>305</c:v>
                </c:pt>
                <c:pt idx="20">
                  <c:v>305</c:v>
                </c:pt>
                <c:pt idx="21">
                  <c:v>305</c:v>
                </c:pt>
                <c:pt idx="22">
                  <c:v>305</c:v>
                </c:pt>
                <c:pt idx="23">
                  <c:v>209</c:v>
                </c:pt>
                <c:pt idx="24">
                  <c:v>209</c:v>
                </c:pt>
                <c:pt idx="25">
                  <c:v>209</c:v>
                </c:pt>
                <c:pt idx="26">
                  <c:v>209</c:v>
                </c:pt>
                <c:pt idx="27">
                  <c:v>209</c:v>
                </c:pt>
                <c:pt idx="28">
                  <c:v>209</c:v>
                </c:pt>
                <c:pt idx="29">
                  <c:v>205</c:v>
                </c:pt>
                <c:pt idx="30">
                  <c:v>205</c:v>
                </c:pt>
                <c:pt idx="31">
                  <c:v>205</c:v>
                </c:pt>
                <c:pt idx="32">
                  <c:v>205</c:v>
                </c:pt>
                <c:pt idx="33">
                  <c:v>205</c:v>
                </c:pt>
                <c:pt idx="34">
                  <c:v>205</c:v>
                </c:pt>
                <c:pt idx="35">
                  <c:v>205</c:v>
                </c:pt>
                <c:pt idx="36">
                  <c:v>205</c:v>
                </c:pt>
                <c:pt idx="37">
                  <c:v>237</c:v>
                </c:pt>
                <c:pt idx="38">
                  <c:v>237</c:v>
                </c:pt>
                <c:pt idx="39">
                  <c:v>237</c:v>
                </c:pt>
                <c:pt idx="40">
                  <c:v>237</c:v>
                </c:pt>
                <c:pt idx="41">
                  <c:v>237</c:v>
                </c:pt>
                <c:pt idx="42">
                  <c:v>237</c:v>
                </c:pt>
                <c:pt idx="43">
                  <c:v>237</c:v>
                </c:pt>
                <c:pt idx="44">
                  <c:v>265</c:v>
                </c:pt>
                <c:pt idx="45">
                  <c:v>265</c:v>
                </c:pt>
                <c:pt idx="46">
                  <c:v>265</c:v>
                </c:pt>
                <c:pt idx="47">
                  <c:v>265</c:v>
                </c:pt>
                <c:pt idx="48">
                  <c:v>265</c:v>
                </c:pt>
                <c:pt idx="49">
                  <c:v>265</c:v>
                </c:pt>
                <c:pt idx="50">
                  <c:v>324</c:v>
                </c:pt>
                <c:pt idx="51">
                  <c:v>324</c:v>
                </c:pt>
                <c:pt idx="52">
                  <c:v>324</c:v>
                </c:pt>
                <c:pt idx="53">
                  <c:v>324</c:v>
                </c:pt>
                <c:pt idx="54">
                  <c:v>340</c:v>
                </c:pt>
                <c:pt idx="55">
                  <c:v>340</c:v>
                </c:pt>
                <c:pt idx="56">
                  <c:v>340</c:v>
                </c:pt>
                <c:pt idx="57">
                  <c:v>340</c:v>
                </c:pt>
                <c:pt idx="58">
                  <c:v>340</c:v>
                </c:pt>
                <c:pt idx="59">
                  <c:v>355</c:v>
                </c:pt>
                <c:pt idx="60">
                  <c:v>355</c:v>
                </c:pt>
                <c:pt idx="61">
                  <c:v>355</c:v>
                </c:pt>
                <c:pt idx="62">
                  <c:v>355</c:v>
                </c:pt>
                <c:pt idx="63">
                  <c:v>369</c:v>
                </c:pt>
                <c:pt idx="64">
                  <c:v>369</c:v>
                </c:pt>
                <c:pt idx="65">
                  <c:v>369</c:v>
                </c:pt>
                <c:pt idx="66">
                  <c:v>382</c:v>
                </c:pt>
                <c:pt idx="67">
                  <c:v>382</c:v>
                </c:pt>
                <c:pt idx="68">
                  <c:v>382</c:v>
                </c:pt>
                <c:pt idx="69">
                  <c:v>395</c:v>
                </c:pt>
                <c:pt idx="70">
                  <c:v>395</c:v>
                </c:pt>
                <c:pt idx="71">
                  <c:v>395</c:v>
                </c:pt>
                <c:pt idx="72">
                  <c:v>395</c:v>
                </c:pt>
                <c:pt idx="73">
                  <c:v>395</c:v>
                </c:pt>
                <c:pt idx="74">
                  <c:v>407</c:v>
                </c:pt>
                <c:pt idx="75">
                  <c:v>407</c:v>
                </c:pt>
                <c:pt idx="76">
                  <c:v>407</c:v>
                </c:pt>
                <c:pt idx="77">
                  <c:v>419</c:v>
                </c:pt>
                <c:pt idx="78">
                  <c:v>419</c:v>
                </c:pt>
                <c:pt idx="79">
                  <c:v>419</c:v>
                </c:pt>
                <c:pt idx="80">
                  <c:v>430</c:v>
                </c:pt>
                <c:pt idx="81">
                  <c:v>430</c:v>
                </c:pt>
                <c:pt idx="82">
                  <c:v>430</c:v>
                </c:pt>
                <c:pt idx="83">
                  <c:v>430</c:v>
                </c:pt>
                <c:pt idx="84">
                  <c:v>441</c:v>
                </c:pt>
                <c:pt idx="85">
                  <c:v>441</c:v>
                </c:pt>
                <c:pt idx="86">
                  <c:v>441</c:v>
                </c:pt>
                <c:pt idx="87">
                  <c:v>452</c:v>
                </c:pt>
                <c:pt idx="88">
                  <c:v>452</c:v>
                </c:pt>
                <c:pt idx="89">
                  <c:v>462</c:v>
                </c:pt>
                <c:pt idx="90">
                  <c:v>695</c:v>
                </c:pt>
                <c:pt idx="91">
                  <c:v>695</c:v>
                </c:pt>
                <c:pt idx="92">
                  <c:v>695</c:v>
                </c:pt>
                <c:pt idx="93">
                  <c:v>695</c:v>
                </c:pt>
                <c:pt idx="94">
                  <c:v>695</c:v>
                </c:pt>
                <c:pt idx="95">
                  <c:v>695</c:v>
                </c:pt>
                <c:pt idx="96">
                  <c:v>695</c:v>
                </c:pt>
                <c:pt idx="97">
                  <c:v>695</c:v>
                </c:pt>
                <c:pt idx="98">
                  <c:v>695</c:v>
                </c:pt>
                <c:pt idx="99">
                  <c:v>695</c:v>
                </c:pt>
                <c:pt idx="100">
                  <c:v>695</c:v>
                </c:pt>
                <c:pt idx="101">
                  <c:v>695</c:v>
                </c:pt>
                <c:pt idx="102">
                  <c:v>695</c:v>
                </c:pt>
                <c:pt idx="103">
                  <c:v>695</c:v>
                </c:pt>
                <c:pt idx="104">
                  <c:v>695</c:v>
                </c:pt>
                <c:pt idx="105">
                  <c:v>695</c:v>
                </c:pt>
                <c:pt idx="106">
                  <c:v>695</c:v>
                </c:pt>
                <c:pt idx="107">
                  <c:v>695</c:v>
                </c:pt>
                <c:pt idx="108">
                  <c:v>695</c:v>
                </c:pt>
                <c:pt idx="109">
                  <c:v>695</c:v>
                </c:pt>
                <c:pt idx="110">
                  <c:v>695</c:v>
                </c:pt>
                <c:pt idx="111">
                  <c:v>695</c:v>
                </c:pt>
                <c:pt idx="112">
                  <c:v>695</c:v>
                </c:pt>
                <c:pt idx="113">
                  <c:v>695</c:v>
                </c:pt>
                <c:pt idx="114">
                  <c:v>695</c:v>
                </c:pt>
                <c:pt idx="115">
                  <c:v>695</c:v>
                </c:pt>
                <c:pt idx="116">
                  <c:v>695</c:v>
                </c:pt>
                <c:pt idx="117">
                  <c:v>695</c:v>
                </c:pt>
                <c:pt idx="118">
                  <c:v>695</c:v>
                </c:pt>
                <c:pt idx="119">
                  <c:v>695</c:v>
                </c:pt>
                <c:pt idx="120">
                  <c:v>695</c:v>
                </c:pt>
                <c:pt idx="121">
                  <c:v>695</c:v>
                </c:pt>
                <c:pt idx="122">
                  <c:v>695</c:v>
                </c:pt>
                <c:pt idx="123">
                  <c:v>695</c:v>
                </c:pt>
                <c:pt idx="124">
                  <c:v>695</c:v>
                </c:pt>
                <c:pt idx="125">
                  <c:v>695</c:v>
                </c:pt>
                <c:pt idx="126">
                  <c:v>695</c:v>
                </c:pt>
                <c:pt idx="127">
                  <c:v>695</c:v>
                </c:pt>
                <c:pt idx="128">
                  <c:v>695</c:v>
                </c:pt>
                <c:pt idx="129">
                  <c:v>695</c:v>
                </c:pt>
                <c:pt idx="130">
                  <c:v>695</c:v>
                </c:pt>
                <c:pt idx="131">
                  <c:v>695</c:v>
                </c:pt>
                <c:pt idx="132">
                  <c:v>695</c:v>
                </c:pt>
                <c:pt idx="133">
                  <c:v>695</c:v>
                </c:pt>
                <c:pt idx="134">
                  <c:v>695</c:v>
                </c:pt>
                <c:pt idx="135">
                  <c:v>695</c:v>
                </c:pt>
                <c:pt idx="136">
                  <c:v>695</c:v>
                </c:pt>
                <c:pt idx="137">
                  <c:v>695</c:v>
                </c:pt>
                <c:pt idx="138">
                  <c:v>695</c:v>
                </c:pt>
                <c:pt idx="139">
                  <c:v>695</c:v>
                </c:pt>
                <c:pt idx="140">
                  <c:v>695</c:v>
                </c:pt>
                <c:pt idx="141">
                  <c:v>695</c:v>
                </c:pt>
                <c:pt idx="142">
                  <c:v>695</c:v>
                </c:pt>
                <c:pt idx="143">
                  <c:v>695</c:v>
                </c:pt>
                <c:pt idx="144">
                  <c:v>695</c:v>
                </c:pt>
                <c:pt idx="145">
                  <c:v>695</c:v>
                </c:pt>
                <c:pt idx="146">
                  <c:v>695</c:v>
                </c:pt>
                <c:pt idx="147">
                  <c:v>695</c:v>
                </c:pt>
                <c:pt idx="148">
                  <c:v>695</c:v>
                </c:pt>
                <c:pt idx="149">
                  <c:v>695</c:v>
                </c:pt>
                <c:pt idx="150">
                  <c:v>695</c:v>
                </c:pt>
                <c:pt idx="151">
                  <c:v>695</c:v>
                </c:pt>
                <c:pt idx="152">
                  <c:v>695</c:v>
                </c:pt>
                <c:pt idx="153">
                  <c:v>695</c:v>
                </c:pt>
                <c:pt idx="154">
                  <c:v>695</c:v>
                </c:pt>
                <c:pt idx="155">
                  <c:v>695</c:v>
                </c:pt>
                <c:pt idx="156">
                  <c:v>695</c:v>
                </c:pt>
                <c:pt idx="157">
                  <c:v>695</c:v>
                </c:pt>
                <c:pt idx="158">
                  <c:v>695</c:v>
                </c:pt>
                <c:pt idx="159">
                  <c:v>695</c:v>
                </c:pt>
                <c:pt idx="160">
                  <c:v>695</c:v>
                </c:pt>
                <c:pt idx="161">
                  <c:v>1531</c:v>
                </c:pt>
                <c:pt idx="162">
                  <c:v>1531</c:v>
                </c:pt>
              </c:numCache>
            </c:numRef>
          </c:xVal>
          <c:yVal>
            <c:numRef>
              <c:f>Sheet1!$BR$4:$BR$166</c:f>
              <c:numCache>
                <c:formatCode>General</c:formatCode>
                <c:ptCount val="163"/>
                <c:pt idx="0">
                  <c:v>0</c:v>
                </c:pt>
                <c:pt idx="1">
                  <c:v>1.5</c:v>
                </c:pt>
                <c:pt idx="2">
                  <c:v>3.25</c:v>
                </c:pt>
                <c:pt idx="3">
                  <c:v>5</c:v>
                </c:pt>
                <c:pt idx="4">
                  <c:v>6.5</c:v>
                </c:pt>
                <c:pt idx="5">
                  <c:v>8</c:v>
                </c:pt>
                <c:pt idx="6">
                  <c:v>9.5</c:v>
                </c:pt>
                <c:pt idx="7">
                  <c:v>11</c:v>
                </c:pt>
                <c:pt idx="8">
                  <c:v>12.5</c:v>
                </c:pt>
                <c:pt idx="9">
                  <c:v>14</c:v>
                </c:pt>
                <c:pt idx="10">
                  <c:v>15.5</c:v>
                </c:pt>
                <c:pt idx="11">
                  <c:v>16.75</c:v>
                </c:pt>
                <c:pt idx="12">
                  <c:v>18</c:v>
                </c:pt>
                <c:pt idx="13">
                  <c:v>19.100000000000001</c:v>
                </c:pt>
                <c:pt idx="14">
                  <c:v>20.200000000000003</c:v>
                </c:pt>
                <c:pt idx="15">
                  <c:v>21.6</c:v>
                </c:pt>
                <c:pt idx="16">
                  <c:v>23</c:v>
                </c:pt>
                <c:pt idx="17">
                  <c:v>24.4</c:v>
                </c:pt>
                <c:pt idx="18">
                  <c:v>25.799999999999986</c:v>
                </c:pt>
                <c:pt idx="19">
                  <c:v>27.199999999999996</c:v>
                </c:pt>
                <c:pt idx="20">
                  <c:v>28.599999999999987</c:v>
                </c:pt>
                <c:pt idx="21">
                  <c:v>29.999999999999989</c:v>
                </c:pt>
                <c:pt idx="22">
                  <c:v>31.399999999999988</c:v>
                </c:pt>
                <c:pt idx="23">
                  <c:v>32.800000000000004</c:v>
                </c:pt>
                <c:pt idx="24">
                  <c:v>34.20000000000001</c:v>
                </c:pt>
                <c:pt idx="25">
                  <c:v>35.4</c:v>
                </c:pt>
                <c:pt idx="26">
                  <c:v>36.70000000000001</c:v>
                </c:pt>
                <c:pt idx="27">
                  <c:v>38</c:v>
                </c:pt>
                <c:pt idx="28">
                  <c:v>39.4</c:v>
                </c:pt>
                <c:pt idx="29">
                  <c:v>40.800000000000004</c:v>
                </c:pt>
                <c:pt idx="30">
                  <c:v>42.20000000000001</c:v>
                </c:pt>
                <c:pt idx="31">
                  <c:v>43.600000000000009</c:v>
                </c:pt>
                <c:pt idx="32">
                  <c:v>45</c:v>
                </c:pt>
                <c:pt idx="33">
                  <c:v>46.4</c:v>
                </c:pt>
                <c:pt idx="34">
                  <c:v>47.800000000000004</c:v>
                </c:pt>
                <c:pt idx="35">
                  <c:v>49.20000000000001</c:v>
                </c:pt>
                <c:pt idx="36">
                  <c:v>50.600000000000009</c:v>
                </c:pt>
                <c:pt idx="37">
                  <c:v>52</c:v>
                </c:pt>
                <c:pt idx="38">
                  <c:v>53.4</c:v>
                </c:pt>
                <c:pt idx="39">
                  <c:v>54.800000000000004</c:v>
                </c:pt>
                <c:pt idx="40">
                  <c:v>56.20000000000001</c:v>
                </c:pt>
                <c:pt idx="41">
                  <c:v>57.599999999999994</c:v>
                </c:pt>
                <c:pt idx="42">
                  <c:v>59.099999999999994</c:v>
                </c:pt>
                <c:pt idx="43">
                  <c:v>60.599999999999994</c:v>
                </c:pt>
                <c:pt idx="44">
                  <c:v>62.20000000000001</c:v>
                </c:pt>
                <c:pt idx="45">
                  <c:v>63.800000000000004</c:v>
                </c:pt>
                <c:pt idx="46">
                  <c:v>65.3</c:v>
                </c:pt>
                <c:pt idx="47">
                  <c:v>67.3</c:v>
                </c:pt>
                <c:pt idx="48">
                  <c:v>69.3</c:v>
                </c:pt>
                <c:pt idx="49">
                  <c:v>71.3</c:v>
                </c:pt>
                <c:pt idx="50">
                  <c:v>73.3</c:v>
                </c:pt>
                <c:pt idx="51">
                  <c:v>75.3</c:v>
                </c:pt>
                <c:pt idx="52">
                  <c:v>77.699999999999974</c:v>
                </c:pt>
                <c:pt idx="53">
                  <c:v>80</c:v>
                </c:pt>
                <c:pt idx="54">
                  <c:v>81.5</c:v>
                </c:pt>
                <c:pt idx="55">
                  <c:v>83</c:v>
                </c:pt>
                <c:pt idx="56">
                  <c:v>85.5</c:v>
                </c:pt>
                <c:pt idx="57">
                  <c:v>88</c:v>
                </c:pt>
                <c:pt idx="58">
                  <c:v>90.5</c:v>
                </c:pt>
                <c:pt idx="59">
                  <c:v>93</c:v>
                </c:pt>
                <c:pt idx="60">
                  <c:v>95.5</c:v>
                </c:pt>
                <c:pt idx="61">
                  <c:v>98</c:v>
                </c:pt>
                <c:pt idx="62">
                  <c:v>100.5</c:v>
                </c:pt>
                <c:pt idx="63">
                  <c:v>103</c:v>
                </c:pt>
                <c:pt idx="64">
                  <c:v>105.5</c:v>
                </c:pt>
                <c:pt idx="65">
                  <c:v>108</c:v>
                </c:pt>
                <c:pt idx="66">
                  <c:v>110.5</c:v>
                </c:pt>
                <c:pt idx="67">
                  <c:v>113</c:v>
                </c:pt>
                <c:pt idx="68">
                  <c:v>115.89999999999999</c:v>
                </c:pt>
                <c:pt idx="69">
                  <c:v>118.8</c:v>
                </c:pt>
                <c:pt idx="70">
                  <c:v>121.69999999999999</c:v>
                </c:pt>
                <c:pt idx="71">
                  <c:v>123.69999999999999</c:v>
                </c:pt>
                <c:pt idx="72">
                  <c:v>126.8</c:v>
                </c:pt>
                <c:pt idx="73">
                  <c:v>129.99999999999997</c:v>
                </c:pt>
                <c:pt idx="74">
                  <c:v>133.09999999999997</c:v>
                </c:pt>
                <c:pt idx="75">
                  <c:v>136.19999999999996</c:v>
                </c:pt>
                <c:pt idx="76">
                  <c:v>139.29999999999995</c:v>
                </c:pt>
                <c:pt idx="77">
                  <c:v>142.4</c:v>
                </c:pt>
                <c:pt idx="78">
                  <c:v>145.49999999999994</c:v>
                </c:pt>
                <c:pt idx="79">
                  <c:v>148.59999999999994</c:v>
                </c:pt>
                <c:pt idx="80">
                  <c:v>151.69999999999993</c:v>
                </c:pt>
                <c:pt idx="81">
                  <c:v>154.79999999999993</c:v>
                </c:pt>
                <c:pt idx="82">
                  <c:v>157.9</c:v>
                </c:pt>
                <c:pt idx="83">
                  <c:v>160.99999999999991</c:v>
                </c:pt>
                <c:pt idx="84">
                  <c:v>163.99999999999991</c:v>
                </c:pt>
                <c:pt idx="85">
                  <c:v>166.99999999999991</c:v>
                </c:pt>
                <c:pt idx="86">
                  <c:v>169.99999999999991</c:v>
                </c:pt>
                <c:pt idx="87">
                  <c:v>173.49999999999991</c:v>
                </c:pt>
                <c:pt idx="88">
                  <c:v>176.99999999999991</c:v>
                </c:pt>
                <c:pt idx="89">
                  <c:v>179.99999999999991</c:v>
                </c:pt>
                <c:pt idx="90">
                  <c:v>180</c:v>
                </c:pt>
                <c:pt idx="91">
                  <c:v>184.99999999999991</c:v>
                </c:pt>
                <c:pt idx="92">
                  <c:v>189.99999999999991</c:v>
                </c:pt>
                <c:pt idx="93">
                  <c:v>194.49999999999991</c:v>
                </c:pt>
                <c:pt idx="94">
                  <c:v>198.99999999999991</c:v>
                </c:pt>
                <c:pt idx="95">
                  <c:v>203.49999999999991</c:v>
                </c:pt>
                <c:pt idx="96">
                  <c:v>207.99999999999991</c:v>
                </c:pt>
                <c:pt idx="97">
                  <c:v>212.49999999999991</c:v>
                </c:pt>
                <c:pt idx="98">
                  <c:v>216.99999999999991</c:v>
                </c:pt>
                <c:pt idx="99">
                  <c:v>221.49999999999991</c:v>
                </c:pt>
                <c:pt idx="100">
                  <c:v>225.99999999999991</c:v>
                </c:pt>
                <c:pt idx="101">
                  <c:v>230.49999999999991</c:v>
                </c:pt>
                <c:pt idx="102">
                  <c:v>234.99999999999991</c:v>
                </c:pt>
                <c:pt idx="103">
                  <c:v>239.99999999999991</c:v>
                </c:pt>
                <c:pt idx="104">
                  <c:v>244.99999999999991</c:v>
                </c:pt>
                <c:pt idx="105">
                  <c:v>249.99999999999991</c:v>
                </c:pt>
                <c:pt idx="106">
                  <c:v>254.99999999999991</c:v>
                </c:pt>
                <c:pt idx="107">
                  <c:v>259.9999999999996</c:v>
                </c:pt>
                <c:pt idx="108">
                  <c:v>264.9999999999996</c:v>
                </c:pt>
                <c:pt idx="109">
                  <c:v>269.9999999999996</c:v>
                </c:pt>
                <c:pt idx="110">
                  <c:v>274.9999999999996</c:v>
                </c:pt>
                <c:pt idx="111">
                  <c:v>279.9999999999996</c:v>
                </c:pt>
                <c:pt idx="112">
                  <c:v>284.9999999999996</c:v>
                </c:pt>
                <c:pt idx="113">
                  <c:v>289.9999999999996</c:v>
                </c:pt>
                <c:pt idx="114">
                  <c:v>294.9999999999996</c:v>
                </c:pt>
                <c:pt idx="115">
                  <c:v>299.9999999999996</c:v>
                </c:pt>
                <c:pt idx="116">
                  <c:v>304.9999999999996</c:v>
                </c:pt>
                <c:pt idx="117">
                  <c:v>309.9999999999996</c:v>
                </c:pt>
                <c:pt idx="118">
                  <c:v>314.9999999999996</c:v>
                </c:pt>
                <c:pt idx="119">
                  <c:v>319.9999999999996</c:v>
                </c:pt>
                <c:pt idx="120">
                  <c:v>324.9999999999996</c:v>
                </c:pt>
                <c:pt idx="121">
                  <c:v>329.9999999999996</c:v>
                </c:pt>
                <c:pt idx="122">
                  <c:v>334.9999999999996</c:v>
                </c:pt>
                <c:pt idx="123">
                  <c:v>339.9999999999996</c:v>
                </c:pt>
                <c:pt idx="124">
                  <c:v>344.9999999999996</c:v>
                </c:pt>
                <c:pt idx="125">
                  <c:v>349.9999999999996</c:v>
                </c:pt>
                <c:pt idx="126">
                  <c:v>354.9999999999996</c:v>
                </c:pt>
                <c:pt idx="127">
                  <c:v>358.9999999999996</c:v>
                </c:pt>
                <c:pt idx="128">
                  <c:v>362.9999999999996</c:v>
                </c:pt>
                <c:pt idx="129">
                  <c:v>366.9999999999996</c:v>
                </c:pt>
                <c:pt idx="130">
                  <c:v>372.59999999999968</c:v>
                </c:pt>
                <c:pt idx="131">
                  <c:v>378.19999999999993</c:v>
                </c:pt>
                <c:pt idx="132">
                  <c:v>383.79999999999967</c:v>
                </c:pt>
                <c:pt idx="133">
                  <c:v>389.4</c:v>
                </c:pt>
                <c:pt idx="134">
                  <c:v>395</c:v>
                </c:pt>
                <c:pt idx="135">
                  <c:v>400.6</c:v>
                </c:pt>
                <c:pt idx="136">
                  <c:v>406.20000000000005</c:v>
                </c:pt>
                <c:pt idx="137">
                  <c:v>411.80000000000007</c:v>
                </c:pt>
                <c:pt idx="138">
                  <c:v>417.40000000000009</c:v>
                </c:pt>
                <c:pt idx="139">
                  <c:v>423.00000000000011</c:v>
                </c:pt>
                <c:pt idx="140">
                  <c:v>428.60000000000031</c:v>
                </c:pt>
                <c:pt idx="141">
                  <c:v>434.20000000000016</c:v>
                </c:pt>
                <c:pt idx="142">
                  <c:v>439.80000000000018</c:v>
                </c:pt>
                <c:pt idx="143">
                  <c:v>445.4000000000002</c:v>
                </c:pt>
                <c:pt idx="144">
                  <c:v>451.00000000000028</c:v>
                </c:pt>
                <c:pt idx="145">
                  <c:v>456.60000000000031</c:v>
                </c:pt>
                <c:pt idx="146">
                  <c:v>462.20000000000027</c:v>
                </c:pt>
                <c:pt idx="147">
                  <c:v>467.8000000000003</c:v>
                </c:pt>
                <c:pt idx="148">
                  <c:v>473.40000000000026</c:v>
                </c:pt>
                <c:pt idx="149">
                  <c:v>479.00000000000034</c:v>
                </c:pt>
                <c:pt idx="150">
                  <c:v>484.60000000000036</c:v>
                </c:pt>
                <c:pt idx="151">
                  <c:v>490.20000000000039</c:v>
                </c:pt>
                <c:pt idx="152">
                  <c:v>495.80000000000041</c:v>
                </c:pt>
                <c:pt idx="153">
                  <c:v>501.40000000000043</c:v>
                </c:pt>
                <c:pt idx="154">
                  <c:v>507.00000000000045</c:v>
                </c:pt>
                <c:pt idx="155">
                  <c:v>512.50000000000045</c:v>
                </c:pt>
                <c:pt idx="156">
                  <c:v>518.00000000000045</c:v>
                </c:pt>
                <c:pt idx="157">
                  <c:v>523.50000000000045</c:v>
                </c:pt>
                <c:pt idx="158">
                  <c:v>529.00000000000045</c:v>
                </c:pt>
                <c:pt idx="159">
                  <c:v>534.50000000000045</c:v>
                </c:pt>
                <c:pt idx="160">
                  <c:v>540.00000000000045</c:v>
                </c:pt>
                <c:pt idx="161">
                  <c:v>540</c:v>
                </c:pt>
                <c:pt idx="162">
                  <c:v>1040.0000000000005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'[FD 96-1.xlsx]Sheet1'!$BH$1</c:f>
              <c:strCache>
                <c:ptCount val="1"/>
                <c:pt idx="0">
                  <c:v>FD 96-1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'[FD 96-1.xlsx]Sheet1'!$BP$4:$BP$168</c:f>
              <c:numCache>
                <c:formatCode>General</c:formatCode>
                <c:ptCount val="165"/>
                <c:pt idx="0">
                  <c:v>123</c:v>
                </c:pt>
                <c:pt idx="1">
                  <c:v>123</c:v>
                </c:pt>
                <c:pt idx="2">
                  <c:v>123</c:v>
                </c:pt>
                <c:pt idx="3">
                  <c:v>123</c:v>
                </c:pt>
                <c:pt idx="4">
                  <c:v>123</c:v>
                </c:pt>
                <c:pt idx="5">
                  <c:v>123</c:v>
                </c:pt>
                <c:pt idx="6">
                  <c:v>123</c:v>
                </c:pt>
                <c:pt idx="7">
                  <c:v>123</c:v>
                </c:pt>
                <c:pt idx="8">
                  <c:v>123</c:v>
                </c:pt>
                <c:pt idx="9">
                  <c:v>123</c:v>
                </c:pt>
                <c:pt idx="10">
                  <c:v>140</c:v>
                </c:pt>
                <c:pt idx="11">
                  <c:v>140</c:v>
                </c:pt>
                <c:pt idx="12">
                  <c:v>156</c:v>
                </c:pt>
                <c:pt idx="13">
                  <c:v>156</c:v>
                </c:pt>
                <c:pt idx="14">
                  <c:v>183</c:v>
                </c:pt>
                <c:pt idx="15">
                  <c:v>209</c:v>
                </c:pt>
                <c:pt idx="16">
                  <c:v>209</c:v>
                </c:pt>
                <c:pt idx="17">
                  <c:v>210</c:v>
                </c:pt>
                <c:pt idx="18">
                  <c:v>210</c:v>
                </c:pt>
                <c:pt idx="19">
                  <c:v>211</c:v>
                </c:pt>
                <c:pt idx="20">
                  <c:v>211</c:v>
                </c:pt>
                <c:pt idx="21">
                  <c:v>211</c:v>
                </c:pt>
                <c:pt idx="22">
                  <c:v>210</c:v>
                </c:pt>
                <c:pt idx="23">
                  <c:v>210</c:v>
                </c:pt>
                <c:pt idx="24">
                  <c:v>210</c:v>
                </c:pt>
                <c:pt idx="25">
                  <c:v>211</c:v>
                </c:pt>
                <c:pt idx="26">
                  <c:v>211</c:v>
                </c:pt>
                <c:pt idx="27">
                  <c:v>211</c:v>
                </c:pt>
                <c:pt idx="28">
                  <c:v>211</c:v>
                </c:pt>
                <c:pt idx="29">
                  <c:v>211</c:v>
                </c:pt>
                <c:pt idx="30">
                  <c:v>219</c:v>
                </c:pt>
                <c:pt idx="31">
                  <c:v>219</c:v>
                </c:pt>
                <c:pt idx="32">
                  <c:v>219</c:v>
                </c:pt>
                <c:pt idx="33">
                  <c:v>228</c:v>
                </c:pt>
                <c:pt idx="34">
                  <c:v>228</c:v>
                </c:pt>
                <c:pt idx="35">
                  <c:v>231</c:v>
                </c:pt>
                <c:pt idx="36">
                  <c:v>231</c:v>
                </c:pt>
                <c:pt idx="37">
                  <c:v>231</c:v>
                </c:pt>
                <c:pt idx="38">
                  <c:v>231</c:v>
                </c:pt>
                <c:pt idx="39">
                  <c:v>233</c:v>
                </c:pt>
                <c:pt idx="40">
                  <c:v>248</c:v>
                </c:pt>
                <c:pt idx="41">
                  <c:v>248</c:v>
                </c:pt>
                <c:pt idx="42">
                  <c:v>248</c:v>
                </c:pt>
                <c:pt idx="43">
                  <c:v>248</c:v>
                </c:pt>
                <c:pt idx="44">
                  <c:v>262</c:v>
                </c:pt>
                <c:pt idx="45">
                  <c:v>272</c:v>
                </c:pt>
                <c:pt idx="46">
                  <c:v>272</c:v>
                </c:pt>
                <c:pt idx="47">
                  <c:v>272</c:v>
                </c:pt>
                <c:pt idx="48">
                  <c:v>272</c:v>
                </c:pt>
                <c:pt idx="49">
                  <c:v>272</c:v>
                </c:pt>
                <c:pt idx="50">
                  <c:v>281</c:v>
                </c:pt>
                <c:pt idx="51">
                  <c:v>295</c:v>
                </c:pt>
                <c:pt idx="52">
                  <c:v>295</c:v>
                </c:pt>
                <c:pt idx="53">
                  <c:v>295</c:v>
                </c:pt>
                <c:pt idx="54">
                  <c:v>309</c:v>
                </c:pt>
                <c:pt idx="55">
                  <c:v>321</c:v>
                </c:pt>
                <c:pt idx="56">
                  <c:v>321</c:v>
                </c:pt>
                <c:pt idx="57">
                  <c:v>321</c:v>
                </c:pt>
                <c:pt idx="58">
                  <c:v>332</c:v>
                </c:pt>
                <c:pt idx="59">
                  <c:v>364</c:v>
                </c:pt>
                <c:pt idx="60">
                  <c:v>364</c:v>
                </c:pt>
                <c:pt idx="61">
                  <c:v>395</c:v>
                </c:pt>
                <c:pt idx="62">
                  <c:v>395</c:v>
                </c:pt>
                <c:pt idx="63">
                  <c:v>382</c:v>
                </c:pt>
                <c:pt idx="64">
                  <c:v>382</c:v>
                </c:pt>
                <c:pt idx="65">
                  <c:v>370</c:v>
                </c:pt>
                <c:pt idx="66">
                  <c:v>364</c:v>
                </c:pt>
                <c:pt idx="67">
                  <c:v>364</c:v>
                </c:pt>
                <c:pt idx="68">
                  <c:v>359</c:v>
                </c:pt>
                <c:pt idx="69">
                  <c:v>385</c:v>
                </c:pt>
                <c:pt idx="70">
                  <c:v>385</c:v>
                </c:pt>
                <c:pt idx="71">
                  <c:v>411</c:v>
                </c:pt>
                <c:pt idx="72">
                  <c:v>411</c:v>
                </c:pt>
                <c:pt idx="73">
                  <c:v>425</c:v>
                </c:pt>
                <c:pt idx="74">
                  <c:v>425</c:v>
                </c:pt>
                <c:pt idx="75">
                  <c:v>425</c:v>
                </c:pt>
                <c:pt idx="76">
                  <c:v>425</c:v>
                </c:pt>
                <c:pt idx="77">
                  <c:v>425</c:v>
                </c:pt>
                <c:pt idx="78">
                  <c:v>382</c:v>
                </c:pt>
                <c:pt idx="79">
                  <c:v>411</c:v>
                </c:pt>
                <c:pt idx="80">
                  <c:v>411</c:v>
                </c:pt>
                <c:pt idx="81">
                  <c:v>428</c:v>
                </c:pt>
                <c:pt idx="82">
                  <c:v>428</c:v>
                </c:pt>
                <c:pt idx="83">
                  <c:v>428</c:v>
                </c:pt>
                <c:pt idx="84">
                  <c:v>477</c:v>
                </c:pt>
                <c:pt idx="85">
                  <c:v>429</c:v>
                </c:pt>
                <c:pt idx="86">
                  <c:v>429</c:v>
                </c:pt>
                <c:pt idx="87">
                  <c:v>451</c:v>
                </c:pt>
                <c:pt idx="88">
                  <c:v>451</c:v>
                </c:pt>
                <c:pt idx="89">
                  <c:v>436</c:v>
                </c:pt>
                <c:pt idx="90">
                  <c:v>421</c:v>
                </c:pt>
                <c:pt idx="91">
                  <c:v>421</c:v>
                </c:pt>
                <c:pt idx="92">
                  <c:v>411</c:v>
                </c:pt>
                <c:pt idx="93">
                  <c:v>403</c:v>
                </c:pt>
                <c:pt idx="94">
                  <c:v>405</c:v>
                </c:pt>
                <c:pt idx="95">
                  <c:v>408</c:v>
                </c:pt>
                <c:pt idx="96">
                  <c:v>419</c:v>
                </c:pt>
                <c:pt idx="97">
                  <c:v>419</c:v>
                </c:pt>
                <c:pt idx="98">
                  <c:v>430</c:v>
                </c:pt>
                <c:pt idx="99">
                  <c:v>465</c:v>
                </c:pt>
                <c:pt idx="100">
                  <c:v>500</c:v>
                </c:pt>
                <c:pt idx="101">
                  <c:v>500</c:v>
                </c:pt>
                <c:pt idx="102">
                  <c:v>509</c:v>
                </c:pt>
                <c:pt idx="103">
                  <c:v>517</c:v>
                </c:pt>
                <c:pt idx="104">
                  <c:v>520</c:v>
                </c:pt>
                <c:pt idx="105">
                  <c:v>522</c:v>
                </c:pt>
                <c:pt idx="106">
                  <c:v>522</c:v>
                </c:pt>
                <c:pt idx="107">
                  <c:v>523</c:v>
                </c:pt>
                <c:pt idx="108">
                  <c:v>523</c:v>
                </c:pt>
                <c:pt idx="109">
                  <c:v>532</c:v>
                </c:pt>
                <c:pt idx="110">
                  <c:v>541</c:v>
                </c:pt>
                <c:pt idx="111">
                  <c:v>541</c:v>
                </c:pt>
                <c:pt idx="112">
                  <c:v>555</c:v>
                </c:pt>
                <c:pt idx="113">
                  <c:v>570</c:v>
                </c:pt>
                <c:pt idx="114">
                  <c:v>592</c:v>
                </c:pt>
                <c:pt idx="115">
                  <c:v>615</c:v>
                </c:pt>
                <c:pt idx="116">
                  <c:v>615</c:v>
                </c:pt>
                <c:pt idx="117">
                  <c:v>615</c:v>
                </c:pt>
                <c:pt idx="118">
                  <c:v>615</c:v>
                </c:pt>
                <c:pt idx="119">
                  <c:v>615</c:v>
                </c:pt>
                <c:pt idx="120">
                  <c:v>691</c:v>
                </c:pt>
                <c:pt idx="121">
                  <c:v>691</c:v>
                </c:pt>
                <c:pt idx="122">
                  <c:v>691</c:v>
                </c:pt>
                <c:pt idx="123">
                  <c:v>691</c:v>
                </c:pt>
                <c:pt idx="124">
                  <c:v>691</c:v>
                </c:pt>
                <c:pt idx="125">
                  <c:v>691</c:v>
                </c:pt>
                <c:pt idx="126">
                  <c:v>691</c:v>
                </c:pt>
                <c:pt idx="127">
                  <c:v>691</c:v>
                </c:pt>
                <c:pt idx="128">
                  <c:v>691</c:v>
                </c:pt>
                <c:pt idx="129">
                  <c:v>691</c:v>
                </c:pt>
                <c:pt idx="130">
                  <c:v>691</c:v>
                </c:pt>
                <c:pt idx="131">
                  <c:v>691</c:v>
                </c:pt>
                <c:pt idx="132">
                  <c:v>691</c:v>
                </c:pt>
                <c:pt idx="133">
                  <c:v>691</c:v>
                </c:pt>
                <c:pt idx="134">
                  <c:v>691</c:v>
                </c:pt>
                <c:pt idx="135">
                  <c:v>691</c:v>
                </c:pt>
                <c:pt idx="136">
                  <c:v>691</c:v>
                </c:pt>
                <c:pt idx="137">
                  <c:v>691</c:v>
                </c:pt>
                <c:pt idx="138">
                  <c:v>691</c:v>
                </c:pt>
                <c:pt idx="139">
                  <c:v>691</c:v>
                </c:pt>
                <c:pt idx="140">
                  <c:v>691</c:v>
                </c:pt>
                <c:pt idx="141">
                  <c:v>691</c:v>
                </c:pt>
                <c:pt idx="142">
                  <c:v>691</c:v>
                </c:pt>
                <c:pt idx="143">
                  <c:v>691</c:v>
                </c:pt>
                <c:pt idx="144">
                  <c:v>691</c:v>
                </c:pt>
                <c:pt idx="145">
                  <c:v>691</c:v>
                </c:pt>
                <c:pt idx="146">
                  <c:v>691</c:v>
                </c:pt>
                <c:pt idx="147">
                  <c:v>691</c:v>
                </c:pt>
                <c:pt idx="148">
                  <c:v>691</c:v>
                </c:pt>
                <c:pt idx="149">
                  <c:v>691</c:v>
                </c:pt>
                <c:pt idx="150">
                  <c:v>691</c:v>
                </c:pt>
                <c:pt idx="151">
                  <c:v>691</c:v>
                </c:pt>
                <c:pt idx="152">
                  <c:v>691</c:v>
                </c:pt>
                <c:pt idx="153">
                  <c:v>691</c:v>
                </c:pt>
                <c:pt idx="154">
                  <c:v>691</c:v>
                </c:pt>
                <c:pt idx="155">
                  <c:v>691</c:v>
                </c:pt>
                <c:pt idx="156">
                  <c:v>691</c:v>
                </c:pt>
                <c:pt idx="157">
                  <c:v>691</c:v>
                </c:pt>
                <c:pt idx="158">
                  <c:v>691</c:v>
                </c:pt>
                <c:pt idx="159">
                  <c:v>691</c:v>
                </c:pt>
                <c:pt idx="160">
                  <c:v>691</c:v>
                </c:pt>
                <c:pt idx="161">
                  <c:v>691</c:v>
                </c:pt>
                <c:pt idx="162">
                  <c:v>691</c:v>
                </c:pt>
                <c:pt idx="163">
                  <c:v>1743</c:v>
                </c:pt>
                <c:pt idx="164">
                  <c:v>1743</c:v>
                </c:pt>
              </c:numCache>
            </c:numRef>
          </c:xVal>
          <c:yVal>
            <c:numRef>
              <c:f>'[FD 96-1.xlsx]Sheet1'!$BO$4:$BO$168</c:f>
              <c:numCache>
                <c:formatCode>General</c:formatCode>
                <c:ptCount val="1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15.2</c:v>
                </c:pt>
                <c:pt idx="15">
                  <c:v>16.399999999999999</c:v>
                </c:pt>
                <c:pt idx="16">
                  <c:v>17.599999999999987</c:v>
                </c:pt>
                <c:pt idx="17">
                  <c:v>18.799999999999986</c:v>
                </c:pt>
                <c:pt idx="18">
                  <c:v>19.999999999999989</c:v>
                </c:pt>
                <c:pt idx="19">
                  <c:v>21.199999999999996</c:v>
                </c:pt>
                <c:pt idx="20">
                  <c:v>22.399999999999988</c:v>
                </c:pt>
                <c:pt idx="21">
                  <c:v>23.599999999999987</c:v>
                </c:pt>
                <c:pt idx="22">
                  <c:v>24.999999999999989</c:v>
                </c:pt>
                <c:pt idx="23">
                  <c:v>26.499999999999989</c:v>
                </c:pt>
                <c:pt idx="24">
                  <c:v>27.999999999999989</c:v>
                </c:pt>
                <c:pt idx="25">
                  <c:v>29.499999999999989</c:v>
                </c:pt>
                <c:pt idx="26">
                  <c:v>30.999999999999989</c:v>
                </c:pt>
                <c:pt idx="27">
                  <c:v>32.5</c:v>
                </c:pt>
                <c:pt idx="28">
                  <c:v>34</c:v>
                </c:pt>
                <c:pt idx="29">
                  <c:v>35.5</c:v>
                </c:pt>
                <c:pt idx="30">
                  <c:v>37</c:v>
                </c:pt>
                <c:pt idx="31">
                  <c:v>38.5</c:v>
                </c:pt>
                <c:pt idx="32">
                  <c:v>40</c:v>
                </c:pt>
                <c:pt idx="33">
                  <c:v>41.5</c:v>
                </c:pt>
                <c:pt idx="34">
                  <c:v>43</c:v>
                </c:pt>
                <c:pt idx="35">
                  <c:v>44.5</c:v>
                </c:pt>
                <c:pt idx="36">
                  <c:v>46</c:v>
                </c:pt>
                <c:pt idx="37">
                  <c:v>47.800000000000004</c:v>
                </c:pt>
                <c:pt idx="38">
                  <c:v>49.70000000000001</c:v>
                </c:pt>
                <c:pt idx="39">
                  <c:v>51.600000000000009</c:v>
                </c:pt>
                <c:pt idx="40">
                  <c:v>53.5</c:v>
                </c:pt>
                <c:pt idx="41">
                  <c:v>55.4</c:v>
                </c:pt>
                <c:pt idx="42">
                  <c:v>57.300000000000004</c:v>
                </c:pt>
                <c:pt idx="43">
                  <c:v>59.20000000000001</c:v>
                </c:pt>
                <c:pt idx="44">
                  <c:v>61.100000000000009</c:v>
                </c:pt>
                <c:pt idx="45">
                  <c:v>63</c:v>
                </c:pt>
                <c:pt idx="46">
                  <c:v>65</c:v>
                </c:pt>
                <c:pt idx="47">
                  <c:v>67.099999999999966</c:v>
                </c:pt>
                <c:pt idx="48">
                  <c:v>69.19999999999996</c:v>
                </c:pt>
                <c:pt idx="49">
                  <c:v>71.3</c:v>
                </c:pt>
                <c:pt idx="50">
                  <c:v>73.399999999999963</c:v>
                </c:pt>
                <c:pt idx="51">
                  <c:v>75.599999999999966</c:v>
                </c:pt>
                <c:pt idx="52">
                  <c:v>77.8</c:v>
                </c:pt>
                <c:pt idx="53">
                  <c:v>80</c:v>
                </c:pt>
                <c:pt idx="54">
                  <c:v>82.19999999999996</c:v>
                </c:pt>
                <c:pt idx="55">
                  <c:v>84.399999999999963</c:v>
                </c:pt>
                <c:pt idx="56">
                  <c:v>86.599999999999966</c:v>
                </c:pt>
                <c:pt idx="57">
                  <c:v>88.8</c:v>
                </c:pt>
                <c:pt idx="58">
                  <c:v>91</c:v>
                </c:pt>
                <c:pt idx="59">
                  <c:v>94</c:v>
                </c:pt>
                <c:pt idx="60">
                  <c:v>97</c:v>
                </c:pt>
                <c:pt idx="61">
                  <c:v>100</c:v>
                </c:pt>
                <c:pt idx="62">
                  <c:v>103</c:v>
                </c:pt>
                <c:pt idx="63">
                  <c:v>106.1</c:v>
                </c:pt>
                <c:pt idx="64">
                  <c:v>109.19999999999996</c:v>
                </c:pt>
                <c:pt idx="65">
                  <c:v>112.19999999999996</c:v>
                </c:pt>
                <c:pt idx="66">
                  <c:v>115.19999999999996</c:v>
                </c:pt>
                <c:pt idx="67">
                  <c:v>118.19999999999996</c:v>
                </c:pt>
                <c:pt idx="68">
                  <c:v>121.1</c:v>
                </c:pt>
                <c:pt idx="69">
                  <c:v>124.19999999999996</c:v>
                </c:pt>
                <c:pt idx="70">
                  <c:v>127.3</c:v>
                </c:pt>
                <c:pt idx="71">
                  <c:v>130.4</c:v>
                </c:pt>
                <c:pt idx="72">
                  <c:v>133.49999999999994</c:v>
                </c:pt>
                <c:pt idx="73">
                  <c:v>136.69999999999993</c:v>
                </c:pt>
                <c:pt idx="74">
                  <c:v>139.79999999999993</c:v>
                </c:pt>
                <c:pt idx="75">
                  <c:v>142.9</c:v>
                </c:pt>
                <c:pt idx="76">
                  <c:v>145.99999999999991</c:v>
                </c:pt>
                <c:pt idx="77">
                  <c:v>149.29999999999993</c:v>
                </c:pt>
                <c:pt idx="78">
                  <c:v>152.4</c:v>
                </c:pt>
                <c:pt idx="79">
                  <c:v>155.59999999999991</c:v>
                </c:pt>
                <c:pt idx="80">
                  <c:v>158.7999999999999</c:v>
                </c:pt>
                <c:pt idx="81">
                  <c:v>161.99999999999989</c:v>
                </c:pt>
                <c:pt idx="82">
                  <c:v>165.19999999999985</c:v>
                </c:pt>
                <c:pt idx="83">
                  <c:v>168.39999999999986</c:v>
                </c:pt>
                <c:pt idx="84">
                  <c:v>171.59999999999985</c:v>
                </c:pt>
                <c:pt idx="85">
                  <c:v>174.79999999999978</c:v>
                </c:pt>
                <c:pt idx="86">
                  <c:v>177.99999999999983</c:v>
                </c:pt>
                <c:pt idx="87">
                  <c:v>179.99999999999983</c:v>
                </c:pt>
                <c:pt idx="88">
                  <c:v>181.99999999999983</c:v>
                </c:pt>
                <c:pt idx="89">
                  <c:v>185.39999999999984</c:v>
                </c:pt>
                <c:pt idx="90">
                  <c:v>188.79999999999978</c:v>
                </c:pt>
                <c:pt idx="91">
                  <c:v>192.19999999999985</c:v>
                </c:pt>
                <c:pt idx="92">
                  <c:v>195.59999999999985</c:v>
                </c:pt>
                <c:pt idx="93">
                  <c:v>198.89999999999986</c:v>
                </c:pt>
                <c:pt idx="94">
                  <c:v>202.19999999999985</c:v>
                </c:pt>
                <c:pt idx="95">
                  <c:v>205.59999999999988</c:v>
                </c:pt>
                <c:pt idx="96">
                  <c:v>208.99999999999989</c:v>
                </c:pt>
                <c:pt idx="97">
                  <c:v>212.39999999999989</c:v>
                </c:pt>
                <c:pt idx="98">
                  <c:v>215.7999999999999</c:v>
                </c:pt>
                <c:pt idx="99">
                  <c:v>219.39999999999989</c:v>
                </c:pt>
                <c:pt idx="100">
                  <c:v>223.49999999999989</c:v>
                </c:pt>
                <c:pt idx="101">
                  <c:v>227.59999999999988</c:v>
                </c:pt>
                <c:pt idx="102">
                  <c:v>231.79999999999978</c:v>
                </c:pt>
                <c:pt idx="103">
                  <c:v>235.99999999999986</c:v>
                </c:pt>
                <c:pt idx="104">
                  <c:v>240.29999999999978</c:v>
                </c:pt>
                <c:pt idx="105">
                  <c:v>244.59999999999988</c:v>
                </c:pt>
                <c:pt idx="106">
                  <c:v>248.89999999999989</c:v>
                </c:pt>
                <c:pt idx="107">
                  <c:v>253.1999999999999</c:v>
                </c:pt>
                <c:pt idx="108">
                  <c:v>257.4999999999996</c:v>
                </c:pt>
                <c:pt idx="109">
                  <c:v>261.79999999999961</c:v>
                </c:pt>
                <c:pt idx="110">
                  <c:v>266.09999999999968</c:v>
                </c:pt>
                <c:pt idx="111">
                  <c:v>270.4999999999996</c:v>
                </c:pt>
                <c:pt idx="112">
                  <c:v>274.9999999999996</c:v>
                </c:pt>
                <c:pt idx="113">
                  <c:v>279.4999999999996</c:v>
                </c:pt>
                <c:pt idx="114">
                  <c:v>283.9999999999996</c:v>
                </c:pt>
                <c:pt idx="115">
                  <c:v>288.4999999999996</c:v>
                </c:pt>
                <c:pt idx="116">
                  <c:v>292.9999999999996</c:v>
                </c:pt>
                <c:pt idx="117">
                  <c:v>297.4999999999996</c:v>
                </c:pt>
                <c:pt idx="118">
                  <c:v>301.9999999999996</c:v>
                </c:pt>
                <c:pt idx="119">
                  <c:v>302</c:v>
                </c:pt>
                <c:pt idx="120">
                  <c:v>302.9999999999996</c:v>
                </c:pt>
                <c:pt idx="121">
                  <c:v>308.74999999999989</c:v>
                </c:pt>
                <c:pt idx="122">
                  <c:v>314.4999999999996</c:v>
                </c:pt>
                <c:pt idx="123">
                  <c:v>320.24999999999989</c:v>
                </c:pt>
                <c:pt idx="124">
                  <c:v>325.9999999999996</c:v>
                </c:pt>
                <c:pt idx="125">
                  <c:v>327.9999999999996</c:v>
                </c:pt>
                <c:pt idx="126">
                  <c:v>333.74999999999989</c:v>
                </c:pt>
                <c:pt idx="127">
                  <c:v>339.4999999999996</c:v>
                </c:pt>
                <c:pt idx="128">
                  <c:v>345.24999999999989</c:v>
                </c:pt>
                <c:pt idx="129">
                  <c:v>350.9999999999996</c:v>
                </c:pt>
                <c:pt idx="130">
                  <c:v>356.74999999999989</c:v>
                </c:pt>
                <c:pt idx="131">
                  <c:v>362.4999999999996</c:v>
                </c:pt>
                <c:pt idx="132">
                  <c:v>368.24999999999989</c:v>
                </c:pt>
                <c:pt idx="133">
                  <c:v>373.9999999999996</c:v>
                </c:pt>
                <c:pt idx="134">
                  <c:v>379.74999999999989</c:v>
                </c:pt>
                <c:pt idx="135">
                  <c:v>385.4999999999996</c:v>
                </c:pt>
                <c:pt idx="136">
                  <c:v>391.24999999999989</c:v>
                </c:pt>
                <c:pt idx="137">
                  <c:v>396.9999999999996</c:v>
                </c:pt>
                <c:pt idx="138">
                  <c:v>402.74999999999989</c:v>
                </c:pt>
                <c:pt idx="139">
                  <c:v>408.4999999999996</c:v>
                </c:pt>
                <c:pt idx="140">
                  <c:v>414.24999999999989</c:v>
                </c:pt>
                <c:pt idx="141">
                  <c:v>419.9999999999996</c:v>
                </c:pt>
                <c:pt idx="142">
                  <c:v>425.74999999999989</c:v>
                </c:pt>
                <c:pt idx="143">
                  <c:v>431.4999999999996</c:v>
                </c:pt>
                <c:pt idx="144">
                  <c:v>437.24999999999989</c:v>
                </c:pt>
                <c:pt idx="145">
                  <c:v>442.9999999999996</c:v>
                </c:pt>
                <c:pt idx="146">
                  <c:v>448.74999999999989</c:v>
                </c:pt>
                <c:pt idx="147">
                  <c:v>454.4999999999996</c:v>
                </c:pt>
                <c:pt idx="148">
                  <c:v>460.19999999999965</c:v>
                </c:pt>
                <c:pt idx="149">
                  <c:v>465.89999999999969</c:v>
                </c:pt>
                <c:pt idx="150">
                  <c:v>471.59999999999962</c:v>
                </c:pt>
                <c:pt idx="151">
                  <c:v>477.29999999999956</c:v>
                </c:pt>
                <c:pt idx="152">
                  <c:v>482.99999999999955</c:v>
                </c:pt>
                <c:pt idx="153">
                  <c:v>488.69999999999965</c:v>
                </c:pt>
                <c:pt idx="154">
                  <c:v>494.39999999999969</c:v>
                </c:pt>
                <c:pt idx="155">
                  <c:v>500.09999999999957</c:v>
                </c:pt>
                <c:pt idx="156">
                  <c:v>505.7999999999995</c:v>
                </c:pt>
                <c:pt idx="157">
                  <c:v>511.49999999999949</c:v>
                </c:pt>
                <c:pt idx="158">
                  <c:v>517.19999999999982</c:v>
                </c:pt>
                <c:pt idx="159">
                  <c:v>522.89999999999986</c:v>
                </c:pt>
                <c:pt idx="160">
                  <c:v>528.59999999999991</c:v>
                </c:pt>
                <c:pt idx="161">
                  <c:v>534.29999999999995</c:v>
                </c:pt>
                <c:pt idx="162">
                  <c:v>540</c:v>
                </c:pt>
                <c:pt idx="163">
                  <c:v>540</c:v>
                </c:pt>
                <c:pt idx="164">
                  <c:v>1040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'[SFU 90-2.xlsx]Sheet1'!$BH$1</c:f>
              <c:strCache>
                <c:ptCount val="1"/>
                <c:pt idx="0">
                  <c:v>SFU 90-2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'[SFU 90-2.xlsx]Sheet1'!$BP$4:$BP$165</c:f>
              <c:numCache>
                <c:formatCode>General</c:formatCode>
                <c:ptCount val="162"/>
                <c:pt idx="0">
                  <c:v>151</c:v>
                </c:pt>
                <c:pt idx="1">
                  <c:v>151</c:v>
                </c:pt>
                <c:pt idx="2">
                  <c:v>151</c:v>
                </c:pt>
                <c:pt idx="3">
                  <c:v>151</c:v>
                </c:pt>
                <c:pt idx="4">
                  <c:v>151</c:v>
                </c:pt>
                <c:pt idx="5">
                  <c:v>151</c:v>
                </c:pt>
                <c:pt idx="6">
                  <c:v>151</c:v>
                </c:pt>
                <c:pt idx="7">
                  <c:v>155</c:v>
                </c:pt>
                <c:pt idx="8">
                  <c:v>155</c:v>
                </c:pt>
                <c:pt idx="9">
                  <c:v>159</c:v>
                </c:pt>
                <c:pt idx="10">
                  <c:v>159</c:v>
                </c:pt>
                <c:pt idx="11">
                  <c:v>161</c:v>
                </c:pt>
                <c:pt idx="12">
                  <c:v>161</c:v>
                </c:pt>
                <c:pt idx="13">
                  <c:v>163</c:v>
                </c:pt>
                <c:pt idx="14">
                  <c:v>172</c:v>
                </c:pt>
                <c:pt idx="15">
                  <c:v>172</c:v>
                </c:pt>
                <c:pt idx="16">
                  <c:v>172</c:v>
                </c:pt>
                <c:pt idx="17">
                  <c:v>181</c:v>
                </c:pt>
                <c:pt idx="18">
                  <c:v>181</c:v>
                </c:pt>
                <c:pt idx="19">
                  <c:v>194</c:v>
                </c:pt>
                <c:pt idx="20">
                  <c:v>194</c:v>
                </c:pt>
                <c:pt idx="21">
                  <c:v>206</c:v>
                </c:pt>
                <c:pt idx="22">
                  <c:v>210</c:v>
                </c:pt>
                <c:pt idx="23">
                  <c:v>210</c:v>
                </c:pt>
                <c:pt idx="24">
                  <c:v>214</c:v>
                </c:pt>
                <c:pt idx="25">
                  <c:v>214</c:v>
                </c:pt>
                <c:pt idx="26">
                  <c:v>257</c:v>
                </c:pt>
                <c:pt idx="27">
                  <c:v>257</c:v>
                </c:pt>
                <c:pt idx="28">
                  <c:v>257</c:v>
                </c:pt>
                <c:pt idx="29">
                  <c:v>257</c:v>
                </c:pt>
                <c:pt idx="30">
                  <c:v>257</c:v>
                </c:pt>
                <c:pt idx="31">
                  <c:v>257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303</c:v>
                </c:pt>
                <c:pt idx="40">
                  <c:v>303</c:v>
                </c:pt>
                <c:pt idx="41">
                  <c:v>306</c:v>
                </c:pt>
                <c:pt idx="42">
                  <c:v>306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324</c:v>
                </c:pt>
                <c:pt idx="48">
                  <c:v>332</c:v>
                </c:pt>
                <c:pt idx="49">
                  <c:v>332</c:v>
                </c:pt>
                <c:pt idx="50">
                  <c:v>332</c:v>
                </c:pt>
                <c:pt idx="51">
                  <c:v>340</c:v>
                </c:pt>
                <c:pt idx="52">
                  <c:v>348</c:v>
                </c:pt>
                <c:pt idx="53">
                  <c:v>348</c:v>
                </c:pt>
                <c:pt idx="54">
                  <c:v>348</c:v>
                </c:pt>
                <c:pt idx="55">
                  <c:v>355</c:v>
                </c:pt>
                <c:pt idx="56">
                  <c:v>362</c:v>
                </c:pt>
                <c:pt idx="57">
                  <c:v>362</c:v>
                </c:pt>
                <c:pt idx="58">
                  <c:v>369</c:v>
                </c:pt>
                <c:pt idx="59">
                  <c:v>574</c:v>
                </c:pt>
                <c:pt idx="60">
                  <c:v>574</c:v>
                </c:pt>
                <c:pt idx="61">
                  <c:v>574</c:v>
                </c:pt>
                <c:pt idx="62">
                  <c:v>574</c:v>
                </c:pt>
                <c:pt idx="63">
                  <c:v>574</c:v>
                </c:pt>
                <c:pt idx="64">
                  <c:v>574</c:v>
                </c:pt>
                <c:pt idx="65">
                  <c:v>574</c:v>
                </c:pt>
                <c:pt idx="66">
                  <c:v>574</c:v>
                </c:pt>
                <c:pt idx="67">
                  <c:v>574</c:v>
                </c:pt>
                <c:pt idx="68">
                  <c:v>574</c:v>
                </c:pt>
                <c:pt idx="69">
                  <c:v>574</c:v>
                </c:pt>
                <c:pt idx="70">
                  <c:v>574</c:v>
                </c:pt>
                <c:pt idx="71">
                  <c:v>574</c:v>
                </c:pt>
                <c:pt idx="72">
                  <c:v>574</c:v>
                </c:pt>
                <c:pt idx="73">
                  <c:v>574</c:v>
                </c:pt>
                <c:pt idx="74">
                  <c:v>574</c:v>
                </c:pt>
                <c:pt idx="75">
                  <c:v>574</c:v>
                </c:pt>
                <c:pt idx="76">
                  <c:v>574</c:v>
                </c:pt>
                <c:pt idx="77">
                  <c:v>574</c:v>
                </c:pt>
                <c:pt idx="78">
                  <c:v>574</c:v>
                </c:pt>
                <c:pt idx="79">
                  <c:v>574</c:v>
                </c:pt>
                <c:pt idx="80">
                  <c:v>574</c:v>
                </c:pt>
                <c:pt idx="81">
                  <c:v>574</c:v>
                </c:pt>
                <c:pt idx="82">
                  <c:v>574</c:v>
                </c:pt>
                <c:pt idx="83">
                  <c:v>574</c:v>
                </c:pt>
                <c:pt idx="84">
                  <c:v>574</c:v>
                </c:pt>
                <c:pt idx="85">
                  <c:v>574</c:v>
                </c:pt>
                <c:pt idx="86">
                  <c:v>574</c:v>
                </c:pt>
                <c:pt idx="87">
                  <c:v>574</c:v>
                </c:pt>
                <c:pt idx="88">
                  <c:v>574</c:v>
                </c:pt>
                <c:pt idx="89">
                  <c:v>574</c:v>
                </c:pt>
                <c:pt idx="90">
                  <c:v>574</c:v>
                </c:pt>
                <c:pt idx="91">
                  <c:v>574</c:v>
                </c:pt>
                <c:pt idx="92">
                  <c:v>574</c:v>
                </c:pt>
                <c:pt idx="93">
                  <c:v>574</c:v>
                </c:pt>
                <c:pt idx="94">
                  <c:v>574</c:v>
                </c:pt>
                <c:pt idx="95">
                  <c:v>574</c:v>
                </c:pt>
                <c:pt idx="96">
                  <c:v>574</c:v>
                </c:pt>
                <c:pt idx="97">
                  <c:v>574</c:v>
                </c:pt>
                <c:pt idx="98">
                  <c:v>574</c:v>
                </c:pt>
                <c:pt idx="99">
                  <c:v>574</c:v>
                </c:pt>
                <c:pt idx="100">
                  <c:v>574</c:v>
                </c:pt>
                <c:pt idx="101">
                  <c:v>574</c:v>
                </c:pt>
                <c:pt idx="102">
                  <c:v>574</c:v>
                </c:pt>
                <c:pt idx="103">
                  <c:v>574</c:v>
                </c:pt>
                <c:pt idx="104">
                  <c:v>574</c:v>
                </c:pt>
                <c:pt idx="105">
                  <c:v>574</c:v>
                </c:pt>
                <c:pt idx="106">
                  <c:v>574</c:v>
                </c:pt>
                <c:pt idx="107">
                  <c:v>574</c:v>
                </c:pt>
                <c:pt idx="108">
                  <c:v>574</c:v>
                </c:pt>
                <c:pt idx="109">
                  <c:v>574</c:v>
                </c:pt>
                <c:pt idx="110">
                  <c:v>574</c:v>
                </c:pt>
                <c:pt idx="111">
                  <c:v>574</c:v>
                </c:pt>
                <c:pt idx="112">
                  <c:v>574</c:v>
                </c:pt>
                <c:pt idx="113">
                  <c:v>574</c:v>
                </c:pt>
                <c:pt idx="114">
                  <c:v>574</c:v>
                </c:pt>
                <c:pt idx="115">
                  <c:v>574</c:v>
                </c:pt>
                <c:pt idx="116">
                  <c:v>574</c:v>
                </c:pt>
                <c:pt idx="117">
                  <c:v>574</c:v>
                </c:pt>
                <c:pt idx="118">
                  <c:v>574</c:v>
                </c:pt>
                <c:pt idx="119">
                  <c:v>574</c:v>
                </c:pt>
                <c:pt idx="120">
                  <c:v>574</c:v>
                </c:pt>
                <c:pt idx="121">
                  <c:v>574</c:v>
                </c:pt>
                <c:pt idx="122">
                  <c:v>574</c:v>
                </c:pt>
                <c:pt idx="123">
                  <c:v>574</c:v>
                </c:pt>
                <c:pt idx="124">
                  <c:v>574</c:v>
                </c:pt>
                <c:pt idx="125">
                  <c:v>574</c:v>
                </c:pt>
                <c:pt idx="126">
                  <c:v>574</c:v>
                </c:pt>
                <c:pt idx="127">
                  <c:v>574</c:v>
                </c:pt>
                <c:pt idx="128">
                  <c:v>574</c:v>
                </c:pt>
                <c:pt idx="129">
                  <c:v>574</c:v>
                </c:pt>
                <c:pt idx="130">
                  <c:v>574</c:v>
                </c:pt>
                <c:pt idx="131">
                  <c:v>574</c:v>
                </c:pt>
                <c:pt idx="132">
                  <c:v>574</c:v>
                </c:pt>
                <c:pt idx="133">
                  <c:v>574</c:v>
                </c:pt>
                <c:pt idx="134">
                  <c:v>574</c:v>
                </c:pt>
                <c:pt idx="135">
                  <c:v>574</c:v>
                </c:pt>
                <c:pt idx="136">
                  <c:v>574</c:v>
                </c:pt>
                <c:pt idx="137">
                  <c:v>574</c:v>
                </c:pt>
                <c:pt idx="138">
                  <c:v>574</c:v>
                </c:pt>
                <c:pt idx="139">
                  <c:v>574</c:v>
                </c:pt>
                <c:pt idx="140">
                  <c:v>574</c:v>
                </c:pt>
                <c:pt idx="141">
                  <c:v>574</c:v>
                </c:pt>
                <c:pt idx="142">
                  <c:v>574</c:v>
                </c:pt>
                <c:pt idx="143">
                  <c:v>574</c:v>
                </c:pt>
                <c:pt idx="144">
                  <c:v>574</c:v>
                </c:pt>
                <c:pt idx="145">
                  <c:v>574</c:v>
                </c:pt>
                <c:pt idx="146">
                  <c:v>574</c:v>
                </c:pt>
                <c:pt idx="147">
                  <c:v>574</c:v>
                </c:pt>
                <c:pt idx="148">
                  <c:v>574</c:v>
                </c:pt>
                <c:pt idx="149">
                  <c:v>574</c:v>
                </c:pt>
                <c:pt idx="150">
                  <c:v>574</c:v>
                </c:pt>
                <c:pt idx="151">
                  <c:v>574</c:v>
                </c:pt>
                <c:pt idx="152">
                  <c:v>574</c:v>
                </c:pt>
                <c:pt idx="153">
                  <c:v>574</c:v>
                </c:pt>
                <c:pt idx="154">
                  <c:v>574</c:v>
                </c:pt>
                <c:pt idx="155">
                  <c:v>574</c:v>
                </c:pt>
                <c:pt idx="156">
                  <c:v>574</c:v>
                </c:pt>
                <c:pt idx="157">
                  <c:v>574</c:v>
                </c:pt>
                <c:pt idx="158">
                  <c:v>574</c:v>
                </c:pt>
                <c:pt idx="159">
                  <c:v>574</c:v>
                </c:pt>
                <c:pt idx="160">
                  <c:v>1764</c:v>
                </c:pt>
                <c:pt idx="161">
                  <c:v>1764</c:v>
                </c:pt>
              </c:numCache>
            </c:numRef>
          </c:xVal>
          <c:yVal>
            <c:numRef>
              <c:f>'[SFU 90-2.xlsx]Sheet1'!$BO$4:$BO$165</c:f>
              <c:numCache>
                <c:formatCode>General</c:formatCode>
                <c:ptCount val="162"/>
                <c:pt idx="0">
                  <c:v>0.9</c:v>
                </c:pt>
                <c:pt idx="1">
                  <c:v>1.8</c:v>
                </c:pt>
                <c:pt idx="2">
                  <c:v>2.7</c:v>
                </c:pt>
                <c:pt idx="3">
                  <c:v>3.5</c:v>
                </c:pt>
                <c:pt idx="4">
                  <c:v>4.3</c:v>
                </c:pt>
                <c:pt idx="5">
                  <c:v>5</c:v>
                </c:pt>
                <c:pt idx="6">
                  <c:v>6.2</c:v>
                </c:pt>
                <c:pt idx="7">
                  <c:v>7.4</c:v>
                </c:pt>
                <c:pt idx="8">
                  <c:v>8.6</c:v>
                </c:pt>
                <c:pt idx="9">
                  <c:v>9.9</c:v>
                </c:pt>
                <c:pt idx="10">
                  <c:v>11.200000000000001</c:v>
                </c:pt>
                <c:pt idx="11">
                  <c:v>12.500000000000002</c:v>
                </c:pt>
                <c:pt idx="12">
                  <c:v>13.800000000000002</c:v>
                </c:pt>
                <c:pt idx="13">
                  <c:v>15.200000000000003</c:v>
                </c:pt>
                <c:pt idx="14">
                  <c:v>16.600000000000001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21.5</c:v>
                </c:pt>
                <c:pt idx="19">
                  <c:v>23</c:v>
                </c:pt>
                <c:pt idx="20">
                  <c:v>24.5</c:v>
                </c:pt>
                <c:pt idx="21">
                  <c:v>26</c:v>
                </c:pt>
                <c:pt idx="22">
                  <c:v>27.5</c:v>
                </c:pt>
                <c:pt idx="23">
                  <c:v>29</c:v>
                </c:pt>
                <c:pt idx="24">
                  <c:v>30.5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37.25</c:v>
                </c:pt>
                <c:pt idx="31">
                  <c:v>38.5</c:v>
                </c:pt>
                <c:pt idx="32">
                  <c:v>41</c:v>
                </c:pt>
                <c:pt idx="33">
                  <c:v>43.5</c:v>
                </c:pt>
                <c:pt idx="34">
                  <c:v>46</c:v>
                </c:pt>
                <c:pt idx="35">
                  <c:v>47</c:v>
                </c:pt>
                <c:pt idx="36">
                  <c:v>49.3</c:v>
                </c:pt>
                <c:pt idx="37">
                  <c:v>51.600000000000009</c:v>
                </c:pt>
                <c:pt idx="38">
                  <c:v>53.9</c:v>
                </c:pt>
                <c:pt idx="39">
                  <c:v>56.20000000000001</c:v>
                </c:pt>
                <c:pt idx="40">
                  <c:v>58.5</c:v>
                </c:pt>
                <c:pt idx="41">
                  <c:v>60.800000000000004</c:v>
                </c:pt>
                <c:pt idx="42">
                  <c:v>63</c:v>
                </c:pt>
                <c:pt idx="43">
                  <c:v>64</c:v>
                </c:pt>
                <c:pt idx="44">
                  <c:v>66.2</c:v>
                </c:pt>
                <c:pt idx="45">
                  <c:v>68.399999999999991</c:v>
                </c:pt>
                <c:pt idx="46">
                  <c:v>70.599999999999994</c:v>
                </c:pt>
                <c:pt idx="47">
                  <c:v>72.8</c:v>
                </c:pt>
                <c:pt idx="48">
                  <c:v>75</c:v>
                </c:pt>
                <c:pt idx="49">
                  <c:v>76</c:v>
                </c:pt>
                <c:pt idx="50">
                  <c:v>78.7</c:v>
                </c:pt>
                <c:pt idx="51">
                  <c:v>81.400000000000006</c:v>
                </c:pt>
                <c:pt idx="52">
                  <c:v>84.100000000000009</c:v>
                </c:pt>
                <c:pt idx="53">
                  <c:v>86.800000000000011</c:v>
                </c:pt>
                <c:pt idx="54">
                  <c:v>89.500000000000014</c:v>
                </c:pt>
                <c:pt idx="55">
                  <c:v>92.200000000000017</c:v>
                </c:pt>
                <c:pt idx="56">
                  <c:v>94.800000000000011</c:v>
                </c:pt>
                <c:pt idx="57">
                  <c:v>97.4</c:v>
                </c:pt>
                <c:pt idx="58">
                  <c:v>100</c:v>
                </c:pt>
                <c:pt idx="59">
                  <c:v>100</c:v>
                </c:pt>
                <c:pt idx="60">
                  <c:v>104.5</c:v>
                </c:pt>
                <c:pt idx="61">
                  <c:v>109</c:v>
                </c:pt>
                <c:pt idx="62">
                  <c:v>113.5</c:v>
                </c:pt>
                <c:pt idx="63">
                  <c:v>118</c:v>
                </c:pt>
                <c:pt idx="64">
                  <c:v>122.5</c:v>
                </c:pt>
                <c:pt idx="65">
                  <c:v>127</c:v>
                </c:pt>
                <c:pt idx="66">
                  <c:v>131.5</c:v>
                </c:pt>
                <c:pt idx="67">
                  <c:v>136</c:v>
                </c:pt>
                <c:pt idx="68">
                  <c:v>140.5</c:v>
                </c:pt>
                <c:pt idx="69">
                  <c:v>145</c:v>
                </c:pt>
                <c:pt idx="70">
                  <c:v>149.5</c:v>
                </c:pt>
                <c:pt idx="71">
                  <c:v>154</c:v>
                </c:pt>
                <c:pt idx="72">
                  <c:v>158.5</c:v>
                </c:pt>
                <c:pt idx="73">
                  <c:v>163</c:v>
                </c:pt>
                <c:pt idx="74">
                  <c:v>167.5</c:v>
                </c:pt>
                <c:pt idx="75">
                  <c:v>172</c:v>
                </c:pt>
                <c:pt idx="76">
                  <c:v>176.5</c:v>
                </c:pt>
                <c:pt idx="77">
                  <c:v>181</c:v>
                </c:pt>
                <c:pt idx="78">
                  <c:v>185.5</c:v>
                </c:pt>
                <c:pt idx="79">
                  <c:v>190</c:v>
                </c:pt>
                <c:pt idx="80">
                  <c:v>194.5</c:v>
                </c:pt>
                <c:pt idx="81">
                  <c:v>199</c:v>
                </c:pt>
                <c:pt idx="82">
                  <c:v>203.5</c:v>
                </c:pt>
                <c:pt idx="83">
                  <c:v>208</c:v>
                </c:pt>
                <c:pt idx="84">
                  <c:v>212.5</c:v>
                </c:pt>
                <c:pt idx="85">
                  <c:v>217</c:v>
                </c:pt>
                <c:pt idx="86">
                  <c:v>221.5</c:v>
                </c:pt>
                <c:pt idx="87">
                  <c:v>226</c:v>
                </c:pt>
                <c:pt idx="88">
                  <c:v>230.5</c:v>
                </c:pt>
                <c:pt idx="89">
                  <c:v>235</c:v>
                </c:pt>
                <c:pt idx="90">
                  <c:v>239.5</c:v>
                </c:pt>
                <c:pt idx="91">
                  <c:v>244</c:v>
                </c:pt>
                <c:pt idx="92">
                  <c:v>248.5</c:v>
                </c:pt>
                <c:pt idx="93">
                  <c:v>253</c:v>
                </c:pt>
                <c:pt idx="94">
                  <c:v>257.5</c:v>
                </c:pt>
                <c:pt idx="95">
                  <c:v>262</c:v>
                </c:pt>
                <c:pt idx="96">
                  <c:v>266.5</c:v>
                </c:pt>
                <c:pt idx="97">
                  <c:v>271</c:v>
                </c:pt>
                <c:pt idx="98">
                  <c:v>275.5</c:v>
                </c:pt>
                <c:pt idx="99">
                  <c:v>280</c:v>
                </c:pt>
                <c:pt idx="100">
                  <c:v>284.5</c:v>
                </c:pt>
                <c:pt idx="101">
                  <c:v>289</c:v>
                </c:pt>
                <c:pt idx="102">
                  <c:v>293.5</c:v>
                </c:pt>
                <c:pt idx="103">
                  <c:v>298</c:v>
                </c:pt>
                <c:pt idx="104">
                  <c:v>302.5</c:v>
                </c:pt>
                <c:pt idx="105">
                  <c:v>307</c:v>
                </c:pt>
                <c:pt idx="106">
                  <c:v>311.5</c:v>
                </c:pt>
                <c:pt idx="107">
                  <c:v>316</c:v>
                </c:pt>
                <c:pt idx="108">
                  <c:v>320.5</c:v>
                </c:pt>
                <c:pt idx="109">
                  <c:v>325</c:v>
                </c:pt>
                <c:pt idx="110">
                  <c:v>329.5</c:v>
                </c:pt>
                <c:pt idx="111">
                  <c:v>334</c:v>
                </c:pt>
                <c:pt idx="112">
                  <c:v>338.5</c:v>
                </c:pt>
                <c:pt idx="113">
                  <c:v>343</c:v>
                </c:pt>
                <c:pt idx="114">
                  <c:v>347.5</c:v>
                </c:pt>
                <c:pt idx="115">
                  <c:v>352</c:v>
                </c:pt>
                <c:pt idx="116">
                  <c:v>356.5</c:v>
                </c:pt>
                <c:pt idx="117">
                  <c:v>361</c:v>
                </c:pt>
                <c:pt idx="118">
                  <c:v>365.5</c:v>
                </c:pt>
                <c:pt idx="119">
                  <c:v>370</c:v>
                </c:pt>
                <c:pt idx="120">
                  <c:v>374.5</c:v>
                </c:pt>
                <c:pt idx="121">
                  <c:v>379</c:v>
                </c:pt>
                <c:pt idx="122">
                  <c:v>383.5</c:v>
                </c:pt>
                <c:pt idx="123">
                  <c:v>388</c:v>
                </c:pt>
                <c:pt idx="124">
                  <c:v>392.5</c:v>
                </c:pt>
                <c:pt idx="125">
                  <c:v>397</c:v>
                </c:pt>
                <c:pt idx="126">
                  <c:v>401.5</c:v>
                </c:pt>
                <c:pt idx="127">
                  <c:v>406</c:v>
                </c:pt>
                <c:pt idx="128">
                  <c:v>410.5</c:v>
                </c:pt>
                <c:pt idx="129">
                  <c:v>415</c:v>
                </c:pt>
                <c:pt idx="130">
                  <c:v>419.5</c:v>
                </c:pt>
                <c:pt idx="131">
                  <c:v>424</c:v>
                </c:pt>
                <c:pt idx="132">
                  <c:v>428.5</c:v>
                </c:pt>
                <c:pt idx="133">
                  <c:v>433</c:v>
                </c:pt>
                <c:pt idx="134">
                  <c:v>437.5</c:v>
                </c:pt>
                <c:pt idx="135">
                  <c:v>442</c:v>
                </c:pt>
                <c:pt idx="136">
                  <c:v>446.5</c:v>
                </c:pt>
                <c:pt idx="137">
                  <c:v>451</c:v>
                </c:pt>
                <c:pt idx="138">
                  <c:v>455.5</c:v>
                </c:pt>
                <c:pt idx="139">
                  <c:v>460</c:v>
                </c:pt>
                <c:pt idx="140">
                  <c:v>464.5</c:v>
                </c:pt>
                <c:pt idx="141">
                  <c:v>469</c:v>
                </c:pt>
                <c:pt idx="142">
                  <c:v>473.5</c:v>
                </c:pt>
                <c:pt idx="143">
                  <c:v>478</c:v>
                </c:pt>
                <c:pt idx="144">
                  <c:v>482.5</c:v>
                </c:pt>
                <c:pt idx="145">
                  <c:v>487</c:v>
                </c:pt>
                <c:pt idx="146">
                  <c:v>491.5</c:v>
                </c:pt>
                <c:pt idx="147">
                  <c:v>496</c:v>
                </c:pt>
                <c:pt idx="148">
                  <c:v>500.5</c:v>
                </c:pt>
                <c:pt idx="149">
                  <c:v>505</c:v>
                </c:pt>
                <c:pt idx="150">
                  <c:v>509.5</c:v>
                </c:pt>
                <c:pt idx="151">
                  <c:v>514</c:v>
                </c:pt>
                <c:pt idx="152">
                  <c:v>518.5</c:v>
                </c:pt>
                <c:pt idx="153">
                  <c:v>523</c:v>
                </c:pt>
                <c:pt idx="154">
                  <c:v>527.5</c:v>
                </c:pt>
                <c:pt idx="155">
                  <c:v>532</c:v>
                </c:pt>
                <c:pt idx="156">
                  <c:v>536.5</c:v>
                </c:pt>
                <c:pt idx="157">
                  <c:v>541</c:v>
                </c:pt>
                <c:pt idx="158">
                  <c:v>545.5</c:v>
                </c:pt>
                <c:pt idx="159">
                  <c:v>550</c:v>
                </c:pt>
                <c:pt idx="160">
                  <c:v>550</c:v>
                </c:pt>
                <c:pt idx="161">
                  <c:v>1050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63936"/>
        <c:axId val="75882496"/>
      </c:scatterChart>
      <c:valAx>
        <c:axId val="75863936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Vs (m/s)</a:t>
                </a:r>
              </a:p>
            </c:rich>
          </c:tx>
          <c:layout>
            <c:manualLayout>
              <c:xMode val="edge"/>
              <c:yMode val="edge"/>
              <c:x val="0.47555291437626923"/>
              <c:y val="2.7429149002469391E-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882496"/>
        <c:crosses val="autoZero"/>
        <c:crossBetween val="midCat"/>
      </c:valAx>
      <c:valAx>
        <c:axId val="7588249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0"/>
              <c:y val="0.475173019667812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86393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7159360399099068"/>
          <c:y val="8.729693788276463E-2"/>
          <c:w val="0.32982855866421007"/>
          <c:h val="8.303608692023049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1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0515532573366"/>
          <c:y val="7.8175038557920684E-2"/>
          <c:w val="0.72114310338073462"/>
          <c:h val="0.8988545220781741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Sheet1!$BL$1</c:f>
              <c:strCache>
                <c:ptCount val="1"/>
                <c:pt idx="0">
                  <c:v>FD 87-1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Sheet1!$I$4:$I$93</c:f>
              <c:numCache>
                <c:formatCode>General</c:formatCode>
                <c:ptCount val="90"/>
                <c:pt idx="0">
                  <c:v>238</c:v>
                </c:pt>
                <c:pt idx="1">
                  <c:v>238</c:v>
                </c:pt>
                <c:pt idx="2">
                  <c:v>238</c:v>
                </c:pt>
                <c:pt idx="3">
                  <c:v>238</c:v>
                </c:pt>
                <c:pt idx="4">
                  <c:v>198</c:v>
                </c:pt>
                <c:pt idx="5">
                  <c:v>198</c:v>
                </c:pt>
                <c:pt idx="6">
                  <c:v>198</c:v>
                </c:pt>
                <c:pt idx="7">
                  <c:v>198</c:v>
                </c:pt>
                <c:pt idx="8">
                  <c:v>257</c:v>
                </c:pt>
                <c:pt idx="9">
                  <c:v>257</c:v>
                </c:pt>
                <c:pt idx="10">
                  <c:v>257</c:v>
                </c:pt>
                <c:pt idx="11">
                  <c:v>257</c:v>
                </c:pt>
                <c:pt idx="12">
                  <c:v>257</c:v>
                </c:pt>
                <c:pt idx="13">
                  <c:v>257</c:v>
                </c:pt>
                <c:pt idx="14">
                  <c:v>257</c:v>
                </c:pt>
                <c:pt idx="15">
                  <c:v>198</c:v>
                </c:pt>
                <c:pt idx="16">
                  <c:v>198</c:v>
                </c:pt>
                <c:pt idx="17">
                  <c:v>305</c:v>
                </c:pt>
                <c:pt idx="18">
                  <c:v>305</c:v>
                </c:pt>
                <c:pt idx="19">
                  <c:v>305</c:v>
                </c:pt>
                <c:pt idx="20">
                  <c:v>305</c:v>
                </c:pt>
                <c:pt idx="21">
                  <c:v>305</c:v>
                </c:pt>
                <c:pt idx="22">
                  <c:v>305</c:v>
                </c:pt>
                <c:pt idx="23">
                  <c:v>209</c:v>
                </c:pt>
                <c:pt idx="24">
                  <c:v>209</c:v>
                </c:pt>
                <c:pt idx="25">
                  <c:v>209</c:v>
                </c:pt>
                <c:pt idx="26">
                  <c:v>209</c:v>
                </c:pt>
                <c:pt idx="27">
                  <c:v>209</c:v>
                </c:pt>
                <c:pt idx="28">
                  <c:v>209</c:v>
                </c:pt>
                <c:pt idx="29">
                  <c:v>205</c:v>
                </c:pt>
                <c:pt idx="30">
                  <c:v>205</c:v>
                </c:pt>
                <c:pt idx="31">
                  <c:v>205</c:v>
                </c:pt>
                <c:pt idx="32">
                  <c:v>205</c:v>
                </c:pt>
                <c:pt idx="33">
                  <c:v>205</c:v>
                </c:pt>
                <c:pt idx="34">
                  <c:v>205</c:v>
                </c:pt>
                <c:pt idx="35">
                  <c:v>205</c:v>
                </c:pt>
                <c:pt idx="36">
                  <c:v>205</c:v>
                </c:pt>
                <c:pt idx="37">
                  <c:v>237</c:v>
                </c:pt>
                <c:pt idx="38">
                  <c:v>237</c:v>
                </c:pt>
                <c:pt idx="39">
                  <c:v>237</c:v>
                </c:pt>
                <c:pt idx="40">
                  <c:v>237</c:v>
                </c:pt>
                <c:pt idx="41">
                  <c:v>237</c:v>
                </c:pt>
                <c:pt idx="42">
                  <c:v>237</c:v>
                </c:pt>
                <c:pt idx="43">
                  <c:v>237</c:v>
                </c:pt>
                <c:pt idx="44">
                  <c:v>265</c:v>
                </c:pt>
                <c:pt idx="45">
                  <c:v>265</c:v>
                </c:pt>
                <c:pt idx="46">
                  <c:v>265</c:v>
                </c:pt>
                <c:pt idx="47">
                  <c:v>265</c:v>
                </c:pt>
                <c:pt idx="48">
                  <c:v>265</c:v>
                </c:pt>
                <c:pt idx="49">
                  <c:v>265</c:v>
                </c:pt>
                <c:pt idx="50">
                  <c:v>324</c:v>
                </c:pt>
                <c:pt idx="51">
                  <c:v>324</c:v>
                </c:pt>
                <c:pt idx="52">
                  <c:v>324</c:v>
                </c:pt>
                <c:pt idx="53">
                  <c:v>324</c:v>
                </c:pt>
                <c:pt idx="54">
                  <c:v>340</c:v>
                </c:pt>
                <c:pt idx="55">
                  <c:v>340</c:v>
                </c:pt>
                <c:pt idx="56">
                  <c:v>340</c:v>
                </c:pt>
                <c:pt idx="57">
                  <c:v>340</c:v>
                </c:pt>
                <c:pt idx="58">
                  <c:v>340</c:v>
                </c:pt>
                <c:pt idx="59">
                  <c:v>355</c:v>
                </c:pt>
                <c:pt idx="60">
                  <c:v>355</c:v>
                </c:pt>
                <c:pt idx="61">
                  <c:v>355</c:v>
                </c:pt>
                <c:pt idx="62">
                  <c:v>355</c:v>
                </c:pt>
                <c:pt idx="63">
                  <c:v>369</c:v>
                </c:pt>
                <c:pt idx="64">
                  <c:v>369</c:v>
                </c:pt>
                <c:pt idx="65">
                  <c:v>369</c:v>
                </c:pt>
                <c:pt idx="66">
                  <c:v>382</c:v>
                </c:pt>
                <c:pt idx="67">
                  <c:v>382</c:v>
                </c:pt>
                <c:pt idx="68">
                  <c:v>382</c:v>
                </c:pt>
                <c:pt idx="69">
                  <c:v>395</c:v>
                </c:pt>
                <c:pt idx="70">
                  <c:v>395</c:v>
                </c:pt>
                <c:pt idx="71">
                  <c:v>395</c:v>
                </c:pt>
                <c:pt idx="72">
                  <c:v>395</c:v>
                </c:pt>
                <c:pt idx="73">
                  <c:v>395</c:v>
                </c:pt>
                <c:pt idx="74">
                  <c:v>407</c:v>
                </c:pt>
                <c:pt idx="75">
                  <c:v>407</c:v>
                </c:pt>
                <c:pt idx="76">
                  <c:v>407</c:v>
                </c:pt>
                <c:pt idx="77">
                  <c:v>419</c:v>
                </c:pt>
                <c:pt idx="78">
                  <c:v>419</c:v>
                </c:pt>
                <c:pt idx="79">
                  <c:v>419</c:v>
                </c:pt>
                <c:pt idx="80">
                  <c:v>430</c:v>
                </c:pt>
                <c:pt idx="81">
                  <c:v>430</c:v>
                </c:pt>
                <c:pt idx="82">
                  <c:v>430</c:v>
                </c:pt>
                <c:pt idx="83">
                  <c:v>430</c:v>
                </c:pt>
                <c:pt idx="84">
                  <c:v>441</c:v>
                </c:pt>
                <c:pt idx="85">
                  <c:v>441</c:v>
                </c:pt>
                <c:pt idx="86">
                  <c:v>441</c:v>
                </c:pt>
                <c:pt idx="87">
                  <c:v>452</c:v>
                </c:pt>
                <c:pt idx="88">
                  <c:v>452</c:v>
                </c:pt>
                <c:pt idx="89">
                  <c:v>462</c:v>
                </c:pt>
              </c:numCache>
            </c:numRef>
          </c:xVal>
          <c:yVal>
            <c:numRef>
              <c:f>Sheet1!$D$4:$D$93</c:f>
              <c:numCache>
                <c:formatCode>General</c:formatCode>
                <c:ptCount val="90"/>
                <c:pt idx="0">
                  <c:v>0</c:v>
                </c:pt>
                <c:pt idx="1">
                  <c:v>1.5</c:v>
                </c:pt>
                <c:pt idx="2">
                  <c:v>3.25</c:v>
                </c:pt>
                <c:pt idx="3">
                  <c:v>5</c:v>
                </c:pt>
                <c:pt idx="4">
                  <c:v>6.5</c:v>
                </c:pt>
                <c:pt idx="5">
                  <c:v>8</c:v>
                </c:pt>
                <c:pt idx="6">
                  <c:v>9.5</c:v>
                </c:pt>
                <c:pt idx="7">
                  <c:v>11</c:v>
                </c:pt>
                <c:pt idx="8">
                  <c:v>12.5</c:v>
                </c:pt>
                <c:pt idx="9">
                  <c:v>14</c:v>
                </c:pt>
                <c:pt idx="10">
                  <c:v>15.5</c:v>
                </c:pt>
                <c:pt idx="11">
                  <c:v>16.75</c:v>
                </c:pt>
                <c:pt idx="12">
                  <c:v>18</c:v>
                </c:pt>
                <c:pt idx="13">
                  <c:v>19.100000000000001</c:v>
                </c:pt>
                <c:pt idx="14">
                  <c:v>20.200000000000003</c:v>
                </c:pt>
                <c:pt idx="15">
                  <c:v>21.6</c:v>
                </c:pt>
                <c:pt idx="16">
                  <c:v>23</c:v>
                </c:pt>
                <c:pt idx="17">
                  <c:v>24.4</c:v>
                </c:pt>
                <c:pt idx="18">
                  <c:v>25.799999999999986</c:v>
                </c:pt>
                <c:pt idx="19">
                  <c:v>27.199999999999996</c:v>
                </c:pt>
                <c:pt idx="20">
                  <c:v>28.599999999999987</c:v>
                </c:pt>
                <c:pt idx="21">
                  <c:v>29.999999999999989</c:v>
                </c:pt>
                <c:pt idx="22">
                  <c:v>31.399999999999988</c:v>
                </c:pt>
                <c:pt idx="23">
                  <c:v>32.800000000000004</c:v>
                </c:pt>
                <c:pt idx="24">
                  <c:v>34.20000000000001</c:v>
                </c:pt>
                <c:pt idx="25">
                  <c:v>35.4</c:v>
                </c:pt>
                <c:pt idx="26">
                  <c:v>36.70000000000001</c:v>
                </c:pt>
                <c:pt idx="27">
                  <c:v>38</c:v>
                </c:pt>
                <c:pt idx="28">
                  <c:v>39.4</c:v>
                </c:pt>
                <c:pt idx="29">
                  <c:v>40.800000000000004</c:v>
                </c:pt>
                <c:pt idx="30">
                  <c:v>42.20000000000001</c:v>
                </c:pt>
                <c:pt idx="31">
                  <c:v>43.600000000000009</c:v>
                </c:pt>
                <c:pt idx="32">
                  <c:v>45</c:v>
                </c:pt>
                <c:pt idx="33">
                  <c:v>46.4</c:v>
                </c:pt>
                <c:pt idx="34">
                  <c:v>47.800000000000004</c:v>
                </c:pt>
                <c:pt idx="35">
                  <c:v>49.20000000000001</c:v>
                </c:pt>
                <c:pt idx="36">
                  <c:v>50.600000000000009</c:v>
                </c:pt>
                <c:pt idx="37">
                  <c:v>52</c:v>
                </c:pt>
                <c:pt idx="38">
                  <c:v>53.4</c:v>
                </c:pt>
                <c:pt idx="39">
                  <c:v>54.800000000000004</c:v>
                </c:pt>
                <c:pt idx="40">
                  <c:v>56.20000000000001</c:v>
                </c:pt>
                <c:pt idx="41">
                  <c:v>57.599999999999994</c:v>
                </c:pt>
                <c:pt idx="42">
                  <c:v>59.099999999999994</c:v>
                </c:pt>
                <c:pt idx="43">
                  <c:v>60.599999999999994</c:v>
                </c:pt>
                <c:pt idx="44">
                  <c:v>62.20000000000001</c:v>
                </c:pt>
                <c:pt idx="45">
                  <c:v>63.800000000000004</c:v>
                </c:pt>
                <c:pt idx="46">
                  <c:v>65.3</c:v>
                </c:pt>
                <c:pt idx="47">
                  <c:v>67.3</c:v>
                </c:pt>
                <c:pt idx="48">
                  <c:v>69.3</c:v>
                </c:pt>
                <c:pt idx="49">
                  <c:v>71.3</c:v>
                </c:pt>
                <c:pt idx="50">
                  <c:v>73.3</c:v>
                </c:pt>
                <c:pt idx="51">
                  <c:v>75.3</c:v>
                </c:pt>
                <c:pt idx="52">
                  <c:v>77.699999999999974</c:v>
                </c:pt>
                <c:pt idx="53">
                  <c:v>80</c:v>
                </c:pt>
                <c:pt idx="54">
                  <c:v>81.5</c:v>
                </c:pt>
                <c:pt idx="55">
                  <c:v>83</c:v>
                </c:pt>
                <c:pt idx="56">
                  <c:v>85.5</c:v>
                </c:pt>
                <c:pt idx="57">
                  <c:v>88</c:v>
                </c:pt>
                <c:pt idx="58">
                  <c:v>90.5</c:v>
                </c:pt>
                <c:pt idx="59">
                  <c:v>93</c:v>
                </c:pt>
                <c:pt idx="60">
                  <c:v>95.5</c:v>
                </c:pt>
                <c:pt idx="61">
                  <c:v>98</c:v>
                </c:pt>
                <c:pt idx="62">
                  <c:v>100.5</c:v>
                </c:pt>
                <c:pt idx="63">
                  <c:v>103</c:v>
                </c:pt>
                <c:pt idx="64">
                  <c:v>105.5</c:v>
                </c:pt>
                <c:pt idx="65">
                  <c:v>108</c:v>
                </c:pt>
                <c:pt idx="66">
                  <c:v>110.5</c:v>
                </c:pt>
                <c:pt idx="67">
                  <c:v>113</c:v>
                </c:pt>
                <c:pt idx="68">
                  <c:v>115.89999999999999</c:v>
                </c:pt>
                <c:pt idx="69">
                  <c:v>118.8</c:v>
                </c:pt>
                <c:pt idx="70">
                  <c:v>121.69999999999999</c:v>
                </c:pt>
                <c:pt idx="71">
                  <c:v>123.69999999999999</c:v>
                </c:pt>
                <c:pt idx="72">
                  <c:v>126.8</c:v>
                </c:pt>
                <c:pt idx="73">
                  <c:v>129.99999999999997</c:v>
                </c:pt>
                <c:pt idx="74">
                  <c:v>133.09999999999997</c:v>
                </c:pt>
                <c:pt idx="75">
                  <c:v>136.19999999999996</c:v>
                </c:pt>
                <c:pt idx="76">
                  <c:v>139.29999999999995</c:v>
                </c:pt>
                <c:pt idx="77">
                  <c:v>142.4</c:v>
                </c:pt>
                <c:pt idx="78">
                  <c:v>145.49999999999994</c:v>
                </c:pt>
                <c:pt idx="79">
                  <c:v>148.59999999999994</c:v>
                </c:pt>
                <c:pt idx="80">
                  <c:v>151.69999999999993</c:v>
                </c:pt>
                <c:pt idx="81">
                  <c:v>154.79999999999993</c:v>
                </c:pt>
                <c:pt idx="82">
                  <c:v>157.9</c:v>
                </c:pt>
                <c:pt idx="83">
                  <c:v>160.99999999999991</c:v>
                </c:pt>
                <c:pt idx="84">
                  <c:v>163.99999999999991</c:v>
                </c:pt>
                <c:pt idx="85">
                  <c:v>166.99999999999991</c:v>
                </c:pt>
                <c:pt idx="86">
                  <c:v>169.99999999999991</c:v>
                </c:pt>
                <c:pt idx="87">
                  <c:v>173.49999999999991</c:v>
                </c:pt>
                <c:pt idx="88">
                  <c:v>176.99999999999991</c:v>
                </c:pt>
                <c:pt idx="89">
                  <c:v>179.99999999999991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'[FD 96-1.xlsx]Sheet1'!$BH$1</c:f>
              <c:strCache>
                <c:ptCount val="1"/>
                <c:pt idx="0">
                  <c:v>FD 96-1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'[FD 96-1.xlsx]Sheet1'!$H$4:$H$122</c:f>
              <c:numCache>
                <c:formatCode>General</c:formatCode>
                <c:ptCount val="119"/>
                <c:pt idx="0">
                  <c:v>123</c:v>
                </c:pt>
                <c:pt idx="1">
                  <c:v>123</c:v>
                </c:pt>
                <c:pt idx="2">
                  <c:v>123</c:v>
                </c:pt>
                <c:pt idx="3">
                  <c:v>123</c:v>
                </c:pt>
                <c:pt idx="4">
                  <c:v>123</c:v>
                </c:pt>
                <c:pt idx="5">
                  <c:v>123</c:v>
                </c:pt>
                <c:pt idx="6">
                  <c:v>123</c:v>
                </c:pt>
                <c:pt idx="7">
                  <c:v>123</c:v>
                </c:pt>
                <c:pt idx="8">
                  <c:v>123</c:v>
                </c:pt>
                <c:pt idx="9">
                  <c:v>123</c:v>
                </c:pt>
                <c:pt idx="10">
                  <c:v>140</c:v>
                </c:pt>
                <c:pt idx="11">
                  <c:v>140</c:v>
                </c:pt>
                <c:pt idx="12">
                  <c:v>156</c:v>
                </c:pt>
                <c:pt idx="13">
                  <c:v>156</c:v>
                </c:pt>
                <c:pt idx="14">
                  <c:v>183</c:v>
                </c:pt>
                <c:pt idx="15">
                  <c:v>209</c:v>
                </c:pt>
                <c:pt idx="16">
                  <c:v>209</c:v>
                </c:pt>
                <c:pt idx="17">
                  <c:v>210</c:v>
                </c:pt>
                <c:pt idx="18">
                  <c:v>210</c:v>
                </c:pt>
                <c:pt idx="19">
                  <c:v>211</c:v>
                </c:pt>
                <c:pt idx="20">
                  <c:v>211</c:v>
                </c:pt>
                <c:pt idx="21">
                  <c:v>211</c:v>
                </c:pt>
                <c:pt idx="22">
                  <c:v>210</c:v>
                </c:pt>
                <c:pt idx="23">
                  <c:v>210</c:v>
                </c:pt>
                <c:pt idx="24">
                  <c:v>210</c:v>
                </c:pt>
                <c:pt idx="25">
                  <c:v>211</c:v>
                </c:pt>
                <c:pt idx="26">
                  <c:v>211</c:v>
                </c:pt>
                <c:pt idx="27">
                  <c:v>211</c:v>
                </c:pt>
                <c:pt idx="28">
                  <c:v>211</c:v>
                </c:pt>
                <c:pt idx="29">
                  <c:v>211</c:v>
                </c:pt>
                <c:pt idx="30">
                  <c:v>219</c:v>
                </c:pt>
                <c:pt idx="31">
                  <c:v>219</c:v>
                </c:pt>
                <c:pt idx="32">
                  <c:v>219</c:v>
                </c:pt>
                <c:pt idx="33">
                  <c:v>228</c:v>
                </c:pt>
                <c:pt idx="34">
                  <c:v>228</c:v>
                </c:pt>
                <c:pt idx="35">
                  <c:v>231</c:v>
                </c:pt>
                <c:pt idx="36">
                  <c:v>231</c:v>
                </c:pt>
                <c:pt idx="37">
                  <c:v>231</c:v>
                </c:pt>
                <c:pt idx="38">
                  <c:v>231</c:v>
                </c:pt>
                <c:pt idx="39">
                  <c:v>233</c:v>
                </c:pt>
                <c:pt idx="40">
                  <c:v>248</c:v>
                </c:pt>
                <c:pt idx="41">
                  <c:v>248</c:v>
                </c:pt>
                <c:pt idx="42">
                  <c:v>248</c:v>
                </c:pt>
                <c:pt idx="43">
                  <c:v>248</c:v>
                </c:pt>
                <c:pt idx="44">
                  <c:v>262</c:v>
                </c:pt>
                <c:pt idx="45">
                  <c:v>272</c:v>
                </c:pt>
                <c:pt idx="46">
                  <c:v>272</c:v>
                </c:pt>
                <c:pt idx="47">
                  <c:v>272</c:v>
                </c:pt>
                <c:pt idx="48">
                  <c:v>272</c:v>
                </c:pt>
                <c:pt idx="49">
                  <c:v>272</c:v>
                </c:pt>
                <c:pt idx="50">
                  <c:v>281</c:v>
                </c:pt>
                <c:pt idx="51">
                  <c:v>295</c:v>
                </c:pt>
                <c:pt idx="52">
                  <c:v>295</c:v>
                </c:pt>
                <c:pt idx="53">
                  <c:v>295</c:v>
                </c:pt>
                <c:pt idx="54">
                  <c:v>309</c:v>
                </c:pt>
                <c:pt idx="55">
                  <c:v>321</c:v>
                </c:pt>
                <c:pt idx="56">
                  <c:v>321</c:v>
                </c:pt>
                <c:pt idx="57">
                  <c:v>321</c:v>
                </c:pt>
                <c:pt idx="58">
                  <c:v>332</c:v>
                </c:pt>
                <c:pt idx="59">
                  <c:v>364</c:v>
                </c:pt>
                <c:pt idx="60">
                  <c:v>364</c:v>
                </c:pt>
                <c:pt idx="61">
                  <c:v>395</c:v>
                </c:pt>
                <c:pt idx="62">
                  <c:v>395</c:v>
                </c:pt>
                <c:pt idx="63">
                  <c:v>382</c:v>
                </c:pt>
                <c:pt idx="64">
                  <c:v>382</c:v>
                </c:pt>
                <c:pt idx="65">
                  <c:v>370</c:v>
                </c:pt>
                <c:pt idx="66">
                  <c:v>364</c:v>
                </c:pt>
                <c:pt idx="67">
                  <c:v>364</c:v>
                </c:pt>
                <c:pt idx="68">
                  <c:v>359</c:v>
                </c:pt>
                <c:pt idx="69">
                  <c:v>385</c:v>
                </c:pt>
                <c:pt idx="70">
                  <c:v>385</c:v>
                </c:pt>
                <c:pt idx="71">
                  <c:v>411</c:v>
                </c:pt>
                <c:pt idx="72">
                  <c:v>411</c:v>
                </c:pt>
                <c:pt idx="73">
                  <c:v>425</c:v>
                </c:pt>
                <c:pt idx="74">
                  <c:v>425</c:v>
                </c:pt>
                <c:pt idx="75">
                  <c:v>425</c:v>
                </c:pt>
                <c:pt idx="76">
                  <c:v>425</c:v>
                </c:pt>
                <c:pt idx="77">
                  <c:v>425</c:v>
                </c:pt>
                <c:pt idx="78">
                  <c:v>382</c:v>
                </c:pt>
                <c:pt idx="79">
                  <c:v>411</c:v>
                </c:pt>
                <c:pt idx="80">
                  <c:v>411</c:v>
                </c:pt>
                <c:pt idx="81">
                  <c:v>428</c:v>
                </c:pt>
                <c:pt idx="82">
                  <c:v>428</c:v>
                </c:pt>
                <c:pt idx="83">
                  <c:v>428</c:v>
                </c:pt>
                <c:pt idx="84">
                  <c:v>477</c:v>
                </c:pt>
                <c:pt idx="85">
                  <c:v>429</c:v>
                </c:pt>
                <c:pt idx="86">
                  <c:v>429</c:v>
                </c:pt>
                <c:pt idx="87">
                  <c:v>451</c:v>
                </c:pt>
                <c:pt idx="88">
                  <c:v>451</c:v>
                </c:pt>
                <c:pt idx="89">
                  <c:v>436</c:v>
                </c:pt>
                <c:pt idx="90">
                  <c:v>421</c:v>
                </c:pt>
                <c:pt idx="91">
                  <c:v>421</c:v>
                </c:pt>
                <c:pt idx="92">
                  <c:v>411</c:v>
                </c:pt>
                <c:pt idx="93">
                  <c:v>403</c:v>
                </c:pt>
                <c:pt idx="94">
                  <c:v>405</c:v>
                </c:pt>
                <c:pt idx="95">
                  <c:v>408</c:v>
                </c:pt>
                <c:pt idx="96">
                  <c:v>419</c:v>
                </c:pt>
                <c:pt idx="97">
                  <c:v>419</c:v>
                </c:pt>
                <c:pt idx="98">
                  <c:v>430</c:v>
                </c:pt>
                <c:pt idx="99">
                  <c:v>465</c:v>
                </c:pt>
                <c:pt idx="100">
                  <c:v>500</c:v>
                </c:pt>
                <c:pt idx="101">
                  <c:v>500</c:v>
                </c:pt>
                <c:pt idx="102">
                  <c:v>509</c:v>
                </c:pt>
                <c:pt idx="103">
                  <c:v>517</c:v>
                </c:pt>
                <c:pt idx="104">
                  <c:v>520</c:v>
                </c:pt>
                <c:pt idx="105">
                  <c:v>522</c:v>
                </c:pt>
                <c:pt idx="106">
                  <c:v>522</c:v>
                </c:pt>
                <c:pt idx="107">
                  <c:v>523</c:v>
                </c:pt>
                <c:pt idx="108">
                  <c:v>523</c:v>
                </c:pt>
                <c:pt idx="109">
                  <c:v>532</c:v>
                </c:pt>
                <c:pt idx="110">
                  <c:v>541</c:v>
                </c:pt>
                <c:pt idx="111">
                  <c:v>541</c:v>
                </c:pt>
                <c:pt idx="112">
                  <c:v>555</c:v>
                </c:pt>
                <c:pt idx="113">
                  <c:v>570</c:v>
                </c:pt>
                <c:pt idx="114">
                  <c:v>592</c:v>
                </c:pt>
                <c:pt idx="115">
                  <c:v>615</c:v>
                </c:pt>
                <c:pt idx="116">
                  <c:v>615</c:v>
                </c:pt>
                <c:pt idx="117">
                  <c:v>615</c:v>
                </c:pt>
                <c:pt idx="118">
                  <c:v>615</c:v>
                </c:pt>
              </c:numCache>
            </c:numRef>
          </c:xVal>
          <c:yVal>
            <c:numRef>
              <c:f>'[FD 96-1.xlsx]Sheet1'!$D$4:$D$122</c:f>
              <c:numCache>
                <c:formatCode>General</c:formatCode>
                <c:ptCount val="1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15.2</c:v>
                </c:pt>
                <c:pt idx="15">
                  <c:v>16.399999999999999</c:v>
                </c:pt>
                <c:pt idx="16">
                  <c:v>17.599999999999987</c:v>
                </c:pt>
                <c:pt idx="17">
                  <c:v>18.799999999999986</c:v>
                </c:pt>
                <c:pt idx="18">
                  <c:v>19.999999999999989</c:v>
                </c:pt>
                <c:pt idx="19">
                  <c:v>21.199999999999996</c:v>
                </c:pt>
                <c:pt idx="20">
                  <c:v>22.399999999999988</c:v>
                </c:pt>
                <c:pt idx="21">
                  <c:v>23.599999999999987</c:v>
                </c:pt>
                <c:pt idx="22">
                  <c:v>24.999999999999989</c:v>
                </c:pt>
                <c:pt idx="23">
                  <c:v>26.499999999999989</c:v>
                </c:pt>
                <c:pt idx="24">
                  <c:v>27.999999999999989</c:v>
                </c:pt>
                <c:pt idx="25">
                  <c:v>29.499999999999989</c:v>
                </c:pt>
                <c:pt idx="26">
                  <c:v>30.999999999999989</c:v>
                </c:pt>
                <c:pt idx="27">
                  <c:v>32.5</c:v>
                </c:pt>
                <c:pt idx="28">
                  <c:v>34</c:v>
                </c:pt>
                <c:pt idx="29">
                  <c:v>35.5</c:v>
                </c:pt>
                <c:pt idx="30">
                  <c:v>37</c:v>
                </c:pt>
                <c:pt idx="31">
                  <c:v>38.5</c:v>
                </c:pt>
                <c:pt idx="32">
                  <c:v>40</c:v>
                </c:pt>
                <c:pt idx="33">
                  <c:v>41.5</c:v>
                </c:pt>
                <c:pt idx="34">
                  <c:v>43</c:v>
                </c:pt>
                <c:pt idx="35">
                  <c:v>44.5</c:v>
                </c:pt>
                <c:pt idx="36">
                  <c:v>46</c:v>
                </c:pt>
                <c:pt idx="37">
                  <c:v>47.800000000000004</c:v>
                </c:pt>
                <c:pt idx="38">
                  <c:v>49.70000000000001</c:v>
                </c:pt>
                <c:pt idx="39">
                  <c:v>51.600000000000009</c:v>
                </c:pt>
                <c:pt idx="40">
                  <c:v>53.5</c:v>
                </c:pt>
                <c:pt idx="41">
                  <c:v>55.4</c:v>
                </c:pt>
                <c:pt idx="42">
                  <c:v>57.300000000000004</c:v>
                </c:pt>
                <c:pt idx="43">
                  <c:v>59.20000000000001</c:v>
                </c:pt>
                <c:pt idx="44">
                  <c:v>61.100000000000009</c:v>
                </c:pt>
                <c:pt idx="45">
                  <c:v>63</c:v>
                </c:pt>
                <c:pt idx="46">
                  <c:v>65</c:v>
                </c:pt>
                <c:pt idx="47">
                  <c:v>67.099999999999966</c:v>
                </c:pt>
                <c:pt idx="48">
                  <c:v>69.19999999999996</c:v>
                </c:pt>
                <c:pt idx="49">
                  <c:v>71.3</c:v>
                </c:pt>
                <c:pt idx="50">
                  <c:v>73.399999999999963</c:v>
                </c:pt>
                <c:pt idx="51">
                  <c:v>75.599999999999966</c:v>
                </c:pt>
                <c:pt idx="52">
                  <c:v>77.8</c:v>
                </c:pt>
                <c:pt idx="53">
                  <c:v>80</c:v>
                </c:pt>
                <c:pt idx="54">
                  <c:v>82.19999999999996</c:v>
                </c:pt>
                <c:pt idx="55">
                  <c:v>84.399999999999963</c:v>
                </c:pt>
                <c:pt idx="56">
                  <c:v>86.599999999999966</c:v>
                </c:pt>
                <c:pt idx="57">
                  <c:v>88.8</c:v>
                </c:pt>
                <c:pt idx="58">
                  <c:v>91</c:v>
                </c:pt>
                <c:pt idx="59">
                  <c:v>94</c:v>
                </c:pt>
                <c:pt idx="60">
                  <c:v>97</c:v>
                </c:pt>
                <c:pt idx="61">
                  <c:v>100</c:v>
                </c:pt>
                <c:pt idx="62">
                  <c:v>103</c:v>
                </c:pt>
                <c:pt idx="63">
                  <c:v>106.1</c:v>
                </c:pt>
                <c:pt idx="64">
                  <c:v>109.19999999999996</c:v>
                </c:pt>
                <c:pt idx="65">
                  <c:v>112.19999999999996</c:v>
                </c:pt>
                <c:pt idx="66">
                  <c:v>115.19999999999996</c:v>
                </c:pt>
                <c:pt idx="67">
                  <c:v>118.19999999999996</c:v>
                </c:pt>
                <c:pt idx="68">
                  <c:v>121.1</c:v>
                </c:pt>
                <c:pt idx="69">
                  <c:v>124.19999999999996</c:v>
                </c:pt>
                <c:pt idx="70">
                  <c:v>127.3</c:v>
                </c:pt>
                <c:pt idx="71">
                  <c:v>130.4</c:v>
                </c:pt>
                <c:pt idx="72">
                  <c:v>133.49999999999994</c:v>
                </c:pt>
                <c:pt idx="73">
                  <c:v>136.69999999999993</c:v>
                </c:pt>
                <c:pt idx="74">
                  <c:v>139.79999999999993</c:v>
                </c:pt>
                <c:pt idx="75">
                  <c:v>142.9</c:v>
                </c:pt>
                <c:pt idx="76">
                  <c:v>145.99999999999991</c:v>
                </c:pt>
                <c:pt idx="77">
                  <c:v>149.29999999999993</c:v>
                </c:pt>
                <c:pt idx="78">
                  <c:v>152.4</c:v>
                </c:pt>
                <c:pt idx="79">
                  <c:v>155.59999999999991</c:v>
                </c:pt>
                <c:pt idx="80">
                  <c:v>158.7999999999999</c:v>
                </c:pt>
                <c:pt idx="81">
                  <c:v>161.99999999999989</c:v>
                </c:pt>
                <c:pt idx="82">
                  <c:v>165.19999999999985</c:v>
                </c:pt>
                <c:pt idx="83">
                  <c:v>168.39999999999986</c:v>
                </c:pt>
                <c:pt idx="84">
                  <c:v>171.59999999999985</c:v>
                </c:pt>
                <c:pt idx="85">
                  <c:v>174.79999999999978</c:v>
                </c:pt>
                <c:pt idx="86">
                  <c:v>177.99999999999983</c:v>
                </c:pt>
                <c:pt idx="87">
                  <c:v>179.99999999999983</c:v>
                </c:pt>
                <c:pt idx="88">
                  <c:v>181.99999999999983</c:v>
                </c:pt>
                <c:pt idx="89">
                  <c:v>185.39999999999984</c:v>
                </c:pt>
                <c:pt idx="90">
                  <c:v>188.79999999999978</c:v>
                </c:pt>
                <c:pt idx="91">
                  <c:v>192.19999999999985</c:v>
                </c:pt>
                <c:pt idx="92">
                  <c:v>195.59999999999985</c:v>
                </c:pt>
                <c:pt idx="93">
                  <c:v>198.89999999999986</c:v>
                </c:pt>
                <c:pt idx="94">
                  <c:v>202.19999999999985</c:v>
                </c:pt>
                <c:pt idx="95">
                  <c:v>205.59999999999988</c:v>
                </c:pt>
                <c:pt idx="96">
                  <c:v>208.99999999999989</c:v>
                </c:pt>
                <c:pt idx="97">
                  <c:v>212.39999999999989</c:v>
                </c:pt>
                <c:pt idx="98">
                  <c:v>215.7999999999999</c:v>
                </c:pt>
                <c:pt idx="99">
                  <c:v>219.39999999999989</c:v>
                </c:pt>
                <c:pt idx="100">
                  <c:v>223.49999999999989</c:v>
                </c:pt>
                <c:pt idx="101">
                  <c:v>227.59999999999988</c:v>
                </c:pt>
                <c:pt idx="102">
                  <c:v>231.79999999999978</c:v>
                </c:pt>
                <c:pt idx="103">
                  <c:v>235.99999999999986</c:v>
                </c:pt>
                <c:pt idx="104">
                  <c:v>240.29999999999978</c:v>
                </c:pt>
                <c:pt idx="105">
                  <c:v>244.59999999999988</c:v>
                </c:pt>
                <c:pt idx="106">
                  <c:v>248.89999999999989</c:v>
                </c:pt>
                <c:pt idx="107">
                  <c:v>253.1999999999999</c:v>
                </c:pt>
                <c:pt idx="108">
                  <c:v>257.4999999999996</c:v>
                </c:pt>
                <c:pt idx="109">
                  <c:v>261.79999999999961</c:v>
                </c:pt>
                <c:pt idx="110">
                  <c:v>266.09999999999968</c:v>
                </c:pt>
                <c:pt idx="111">
                  <c:v>270.4999999999996</c:v>
                </c:pt>
                <c:pt idx="112">
                  <c:v>274.9999999999996</c:v>
                </c:pt>
                <c:pt idx="113">
                  <c:v>279.4999999999996</c:v>
                </c:pt>
                <c:pt idx="114">
                  <c:v>283.9999999999996</c:v>
                </c:pt>
                <c:pt idx="115">
                  <c:v>288.4999999999996</c:v>
                </c:pt>
                <c:pt idx="116">
                  <c:v>292.9999999999996</c:v>
                </c:pt>
                <c:pt idx="117">
                  <c:v>297.4999999999996</c:v>
                </c:pt>
                <c:pt idx="118">
                  <c:v>301.9999999999996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'[SFU 90-2.xlsx]Sheet1'!$BH$1</c:f>
              <c:strCache>
                <c:ptCount val="1"/>
                <c:pt idx="0">
                  <c:v>SFU 90-2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'[SFU 90-2.xlsx]Sheet1'!$BP$4:$BP$62</c:f>
              <c:numCache>
                <c:formatCode>General</c:formatCode>
                <c:ptCount val="59"/>
                <c:pt idx="0">
                  <c:v>151</c:v>
                </c:pt>
                <c:pt idx="1">
                  <c:v>151</c:v>
                </c:pt>
                <c:pt idx="2">
                  <c:v>151</c:v>
                </c:pt>
                <c:pt idx="3">
                  <c:v>151</c:v>
                </c:pt>
                <c:pt idx="4">
                  <c:v>151</c:v>
                </c:pt>
                <c:pt idx="5">
                  <c:v>151</c:v>
                </c:pt>
                <c:pt idx="6">
                  <c:v>151</c:v>
                </c:pt>
                <c:pt idx="7">
                  <c:v>155</c:v>
                </c:pt>
                <c:pt idx="8">
                  <c:v>155</c:v>
                </c:pt>
                <c:pt idx="9">
                  <c:v>159</c:v>
                </c:pt>
                <c:pt idx="10">
                  <c:v>159</c:v>
                </c:pt>
                <c:pt idx="11">
                  <c:v>161</c:v>
                </c:pt>
                <c:pt idx="12">
                  <c:v>161</c:v>
                </c:pt>
                <c:pt idx="13">
                  <c:v>163</c:v>
                </c:pt>
                <c:pt idx="14">
                  <c:v>172</c:v>
                </c:pt>
                <c:pt idx="15">
                  <c:v>172</c:v>
                </c:pt>
                <c:pt idx="16">
                  <c:v>172</c:v>
                </c:pt>
                <c:pt idx="17">
                  <c:v>181</c:v>
                </c:pt>
                <c:pt idx="18">
                  <c:v>181</c:v>
                </c:pt>
                <c:pt idx="19">
                  <c:v>194</c:v>
                </c:pt>
                <c:pt idx="20">
                  <c:v>194</c:v>
                </c:pt>
                <c:pt idx="21">
                  <c:v>206</c:v>
                </c:pt>
                <c:pt idx="22">
                  <c:v>210</c:v>
                </c:pt>
                <c:pt idx="23">
                  <c:v>210</c:v>
                </c:pt>
                <c:pt idx="24">
                  <c:v>214</c:v>
                </c:pt>
                <c:pt idx="25">
                  <c:v>214</c:v>
                </c:pt>
                <c:pt idx="26">
                  <c:v>257</c:v>
                </c:pt>
                <c:pt idx="27">
                  <c:v>257</c:v>
                </c:pt>
                <c:pt idx="28">
                  <c:v>257</c:v>
                </c:pt>
                <c:pt idx="29">
                  <c:v>257</c:v>
                </c:pt>
                <c:pt idx="30">
                  <c:v>257</c:v>
                </c:pt>
                <c:pt idx="31">
                  <c:v>257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303</c:v>
                </c:pt>
                <c:pt idx="40">
                  <c:v>303</c:v>
                </c:pt>
                <c:pt idx="41">
                  <c:v>306</c:v>
                </c:pt>
                <c:pt idx="42">
                  <c:v>306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324</c:v>
                </c:pt>
                <c:pt idx="48">
                  <c:v>332</c:v>
                </c:pt>
                <c:pt idx="49">
                  <c:v>332</c:v>
                </c:pt>
                <c:pt idx="50">
                  <c:v>332</c:v>
                </c:pt>
                <c:pt idx="51">
                  <c:v>340</c:v>
                </c:pt>
                <c:pt idx="52">
                  <c:v>348</c:v>
                </c:pt>
                <c:pt idx="53">
                  <c:v>348</c:v>
                </c:pt>
                <c:pt idx="54">
                  <c:v>348</c:v>
                </c:pt>
                <c:pt idx="55">
                  <c:v>355</c:v>
                </c:pt>
                <c:pt idx="56">
                  <c:v>362</c:v>
                </c:pt>
                <c:pt idx="57">
                  <c:v>362</c:v>
                </c:pt>
                <c:pt idx="58">
                  <c:v>369</c:v>
                </c:pt>
              </c:numCache>
            </c:numRef>
          </c:xVal>
          <c:yVal>
            <c:numRef>
              <c:f>'[SFU 90-2.xlsx]Sheet1'!$BO$4:$BO$62</c:f>
              <c:numCache>
                <c:formatCode>General</c:formatCode>
                <c:ptCount val="59"/>
                <c:pt idx="0">
                  <c:v>0.9</c:v>
                </c:pt>
                <c:pt idx="1">
                  <c:v>1.8</c:v>
                </c:pt>
                <c:pt idx="2">
                  <c:v>2.7</c:v>
                </c:pt>
                <c:pt idx="3">
                  <c:v>3.5</c:v>
                </c:pt>
                <c:pt idx="4">
                  <c:v>4.3</c:v>
                </c:pt>
                <c:pt idx="5">
                  <c:v>5</c:v>
                </c:pt>
                <c:pt idx="6">
                  <c:v>6.2</c:v>
                </c:pt>
                <c:pt idx="7">
                  <c:v>7.4</c:v>
                </c:pt>
                <c:pt idx="8">
                  <c:v>8.6</c:v>
                </c:pt>
                <c:pt idx="9">
                  <c:v>9.9</c:v>
                </c:pt>
                <c:pt idx="10">
                  <c:v>11.200000000000001</c:v>
                </c:pt>
                <c:pt idx="11">
                  <c:v>12.500000000000002</c:v>
                </c:pt>
                <c:pt idx="12">
                  <c:v>13.800000000000002</c:v>
                </c:pt>
                <c:pt idx="13">
                  <c:v>15.200000000000003</c:v>
                </c:pt>
                <c:pt idx="14">
                  <c:v>16.600000000000001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21.5</c:v>
                </c:pt>
                <c:pt idx="19">
                  <c:v>23</c:v>
                </c:pt>
                <c:pt idx="20">
                  <c:v>24.5</c:v>
                </c:pt>
                <c:pt idx="21">
                  <c:v>26</c:v>
                </c:pt>
                <c:pt idx="22">
                  <c:v>27.5</c:v>
                </c:pt>
                <c:pt idx="23">
                  <c:v>29</c:v>
                </c:pt>
                <c:pt idx="24">
                  <c:v>30.5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37.25</c:v>
                </c:pt>
                <c:pt idx="31">
                  <c:v>38.5</c:v>
                </c:pt>
                <c:pt idx="32">
                  <c:v>41</c:v>
                </c:pt>
                <c:pt idx="33">
                  <c:v>43.5</c:v>
                </c:pt>
                <c:pt idx="34">
                  <c:v>46</c:v>
                </c:pt>
                <c:pt idx="35">
                  <c:v>47</c:v>
                </c:pt>
                <c:pt idx="36">
                  <c:v>49.3</c:v>
                </c:pt>
                <c:pt idx="37">
                  <c:v>51.600000000000009</c:v>
                </c:pt>
                <c:pt idx="38">
                  <c:v>53.9</c:v>
                </c:pt>
                <c:pt idx="39">
                  <c:v>56.20000000000001</c:v>
                </c:pt>
                <c:pt idx="40">
                  <c:v>58.5</c:v>
                </c:pt>
                <c:pt idx="41">
                  <c:v>60.800000000000004</c:v>
                </c:pt>
                <c:pt idx="42">
                  <c:v>63</c:v>
                </c:pt>
                <c:pt idx="43">
                  <c:v>64</c:v>
                </c:pt>
                <c:pt idx="44">
                  <c:v>66.2</c:v>
                </c:pt>
                <c:pt idx="45">
                  <c:v>68.399999999999991</c:v>
                </c:pt>
                <c:pt idx="46">
                  <c:v>70.599999999999994</c:v>
                </c:pt>
                <c:pt idx="47">
                  <c:v>72.8</c:v>
                </c:pt>
                <c:pt idx="48">
                  <c:v>75</c:v>
                </c:pt>
                <c:pt idx="49">
                  <c:v>76</c:v>
                </c:pt>
                <c:pt idx="50">
                  <c:v>78.7</c:v>
                </c:pt>
                <c:pt idx="51">
                  <c:v>81.400000000000006</c:v>
                </c:pt>
                <c:pt idx="52">
                  <c:v>84.100000000000009</c:v>
                </c:pt>
                <c:pt idx="53">
                  <c:v>86.800000000000011</c:v>
                </c:pt>
                <c:pt idx="54">
                  <c:v>89.500000000000014</c:v>
                </c:pt>
                <c:pt idx="55">
                  <c:v>92.200000000000017</c:v>
                </c:pt>
                <c:pt idx="56">
                  <c:v>94.800000000000011</c:v>
                </c:pt>
                <c:pt idx="57">
                  <c:v>97.4</c:v>
                </c:pt>
                <c:pt idx="58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62752"/>
        <c:axId val="77177216"/>
      </c:scatterChart>
      <c:valAx>
        <c:axId val="77162752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Vs (m/s)</a:t>
                </a:r>
              </a:p>
            </c:rich>
          </c:tx>
          <c:layout>
            <c:manualLayout>
              <c:xMode val="edge"/>
              <c:yMode val="edge"/>
              <c:x val="0.47555291437626923"/>
              <c:y val="2.7429149002469391E-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177216"/>
        <c:crosses val="autoZero"/>
        <c:crossBetween val="midCat"/>
      </c:valAx>
      <c:valAx>
        <c:axId val="7717721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0"/>
              <c:y val="0.475173019667812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1627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7060563325106806"/>
          <c:y val="8.508209729597753E-2"/>
          <c:w val="0.33702667763544553"/>
          <c:h val="8.09575169763517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1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92238031649576"/>
          <c:y val="2.9202391367745693E-2"/>
          <c:w val="0.80168060863737112"/>
          <c:h val="0.82656138815981339"/>
        </c:manualLayout>
      </c:layout>
      <c:scatterChart>
        <c:scatterStyle val="lineMarker"/>
        <c:varyColors val="0"/>
        <c:ser>
          <c:idx val="1"/>
          <c:order val="0"/>
          <c:tx>
            <c:v>&lt; 0.1g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Sheet2!$BS$110:$BS$179</c:f>
              <c:numCache>
                <c:formatCode>General</c:formatCode>
                <c:ptCount val="70"/>
                <c:pt idx="0">
                  <c:v>5.1353700000000057E-5</c:v>
                </c:pt>
                <c:pt idx="1">
                  <c:v>6.6186200000000075E-5</c:v>
                </c:pt>
                <c:pt idx="2">
                  <c:v>1.0967200000000008E-4</c:v>
                </c:pt>
                <c:pt idx="3">
                  <c:v>1.5805200000000011E-4</c:v>
                </c:pt>
                <c:pt idx="4">
                  <c:v>1.786990000000001E-4</c:v>
                </c:pt>
                <c:pt idx="5">
                  <c:v>1.7994600000000011E-4</c:v>
                </c:pt>
                <c:pt idx="6">
                  <c:v>3.0675200000000047E-4</c:v>
                </c:pt>
                <c:pt idx="7">
                  <c:v>3.3079100000000031E-4</c:v>
                </c:pt>
                <c:pt idx="8">
                  <c:v>3.498450000000001E-4</c:v>
                </c:pt>
                <c:pt idx="9">
                  <c:v>4.0091700000000036E-4</c:v>
                </c:pt>
                <c:pt idx="10">
                  <c:v>5.3582200000000047E-4</c:v>
                </c:pt>
                <c:pt idx="11">
                  <c:v>6.0257500000000048E-4</c:v>
                </c:pt>
                <c:pt idx="12">
                  <c:v>6.8694000000000047E-4</c:v>
                </c:pt>
                <c:pt idx="13">
                  <c:v>7.0638600000000069E-4</c:v>
                </c:pt>
                <c:pt idx="14">
                  <c:v>7.6612500000000064E-4</c:v>
                </c:pt>
                <c:pt idx="15">
                  <c:v>8.8948100000000067E-4</c:v>
                </c:pt>
                <c:pt idx="16">
                  <c:v>9.0667200000000094E-4</c:v>
                </c:pt>
                <c:pt idx="17">
                  <c:v>9.7129100000000043E-4</c:v>
                </c:pt>
                <c:pt idx="18">
                  <c:v>1.1144100000000012E-3</c:v>
                </c:pt>
                <c:pt idx="19">
                  <c:v>1.2775400000000008E-3</c:v>
                </c:pt>
                <c:pt idx="20">
                  <c:v>1.314250000000001E-3</c:v>
                </c:pt>
                <c:pt idx="21">
                  <c:v>1.35194E-3</c:v>
                </c:pt>
                <c:pt idx="22">
                  <c:v>1.3625900000000001E-3</c:v>
                </c:pt>
                <c:pt idx="23">
                  <c:v>1.3975400000000009E-3</c:v>
                </c:pt>
                <c:pt idx="24">
                  <c:v>1.47386E-3</c:v>
                </c:pt>
                <c:pt idx="25">
                  <c:v>1.6709200000000009E-3</c:v>
                </c:pt>
                <c:pt idx="26">
                  <c:v>1.8014299999999999E-3</c:v>
                </c:pt>
                <c:pt idx="27">
                  <c:v>2.5397300000000018E-3</c:v>
                </c:pt>
                <c:pt idx="28">
                  <c:v>3.1542599999999999E-3</c:v>
                </c:pt>
                <c:pt idx="29">
                  <c:v>3.2580900000000025E-3</c:v>
                </c:pt>
                <c:pt idx="30">
                  <c:v>3.481350000000002E-3</c:v>
                </c:pt>
                <c:pt idx="31">
                  <c:v>3.6622700000000018E-3</c:v>
                </c:pt>
                <c:pt idx="32">
                  <c:v>3.769890000000004E-3</c:v>
                </c:pt>
                <c:pt idx="33">
                  <c:v>3.8686500000000017E-3</c:v>
                </c:pt>
                <c:pt idx="34">
                  <c:v>3.8690100000000017E-3</c:v>
                </c:pt>
                <c:pt idx="35">
                  <c:v>3.9209300000000039E-3</c:v>
                </c:pt>
                <c:pt idx="36">
                  <c:v>4.8298200000000003E-3</c:v>
                </c:pt>
                <c:pt idx="37">
                  <c:v>4.9675500000000003E-3</c:v>
                </c:pt>
                <c:pt idx="38">
                  <c:v>5.4249399999999996E-3</c:v>
                </c:pt>
                <c:pt idx="39">
                  <c:v>5.7773200000000059E-3</c:v>
                </c:pt>
                <c:pt idx="40">
                  <c:v>5.8575700000000003E-3</c:v>
                </c:pt>
                <c:pt idx="41">
                  <c:v>5.9115800000000013E-3</c:v>
                </c:pt>
                <c:pt idx="42">
                  <c:v>1.01102E-2</c:v>
                </c:pt>
                <c:pt idx="43">
                  <c:v>1.03093E-2</c:v>
                </c:pt>
                <c:pt idx="44">
                  <c:v>1.1231300000000001E-2</c:v>
                </c:pt>
                <c:pt idx="45">
                  <c:v>1.1893800000000008E-2</c:v>
                </c:pt>
                <c:pt idx="46">
                  <c:v>1.2290300000000001E-2</c:v>
                </c:pt>
                <c:pt idx="47">
                  <c:v>1.2772199999999999E-2</c:v>
                </c:pt>
                <c:pt idx="48">
                  <c:v>1.4043099999999999E-2</c:v>
                </c:pt>
                <c:pt idx="49">
                  <c:v>1.45971E-2</c:v>
                </c:pt>
                <c:pt idx="50">
                  <c:v>1.4890499999999999E-2</c:v>
                </c:pt>
                <c:pt idx="51">
                  <c:v>1.7678900000000001E-2</c:v>
                </c:pt>
                <c:pt idx="52">
                  <c:v>1.9447600000000013E-2</c:v>
                </c:pt>
                <c:pt idx="53">
                  <c:v>2.2032599999999999E-2</c:v>
                </c:pt>
                <c:pt idx="54">
                  <c:v>2.4480700000000001E-2</c:v>
                </c:pt>
                <c:pt idx="55">
                  <c:v>2.6416000000000002E-2</c:v>
                </c:pt>
                <c:pt idx="56">
                  <c:v>2.6882600000000017E-2</c:v>
                </c:pt>
                <c:pt idx="57">
                  <c:v>2.9042499999999988E-2</c:v>
                </c:pt>
                <c:pt idx="58">
                  <c:v>3.7143500000000031E-2</c:v>
                </c:pt>
                <c:pt idx="59">
                  <c:v>3.786670000000001E-2</c:v>
                </c:pt>
                <c:pt idx="60">
                  <c:v>4.2123899999999999E-2</c:v>
                </c:pt>
                <c:pt idx="61">
                  <c:v>4.6136700000000003E-2</c:v>
                </c:pt>
                <c:pt idx="62">
                  <c:v>4.6634999999999996E-2</c:v>
                </c:pt>
                <c:pt idx="63">
                  <c:v>4.8211299999999999E-2</c:v>
                </c:pt>
                <c:pt idx="64">
                  <c:v>5.7130000000000014E-2</c:v>
                </c:pt>
                <c:pt idx="65">
                  <c:v>6.078690000000006E-2</c:v>
                </c:pt>
                <c:pt idx="66">
                  <c:v>6.1165900000000002E-2</c:v>
                </c:pt>
                <c:pt idx="67">
                  <c:v>6.6564399999999996E-2</c:v>
                </c:pt>
                <c:pt idx="68">
                  <c:v>7.8462599999999993E-2</c:v>
                </c:pt>
                <c:pt idx="69">
                  <c:v>8.6572200000000002E-2</c:v>
                </c:pt>
              </c:numCache>
            </c:numRef>
          </c:xVal>
          <c:yVal>
            <c:numRef>
              <c:f>Sheet2!$BT$110:$BT$179</c:f>
              <c:numCache>
                <c:formatCode>General</c:formatCode>
                <c:ptCount val="70"/>
                <c:pt idx="0">
                  <c:v>8.113630000000012E-5</c:v>
                </c:pt>
                <c:pt idx="1">
                  <c:v>1.3326200000000001E-4</c:v>
                </c:pt>
                <c:pt idx="2">
                  <c:v>1.3237900000000001E-4</c:v>
                </c:pt>
                <c:pt idx="3">
                  <c:v>2.33668E-4</c:v>
                </c:pt>
                <c:pt idx="4">
                  <c:v>4.8264300000000021E-4</c:v>
                </c:pt>
                <c:pt idx="5">
                  <c:v>2.3747899999999999E-4</c:v>
                </c:pt>
                <c:pt idx="6">
                  <c:v>7.928550000000004E-4</c:v>
                </c:pt>
                <c:pt idx="7">
                  <c:v>6.2556000000000092E-4</c:v>
                </c:pt>
                <c:pt idx="8">
                  <c:v>9.6009400000000107E-4</c:v>
                </c:pt>
                <c:pt idx="9">
                  <c:v>1.1142400000000009E-3</c:v>
                </c:pt>
                <c:pt idx="10">
                  <c:v>1.1504700000000009E-3</c:v>
                </c:pt>
                <c:pt idx="11">
                  <c:v>1.172140000000001E-3</c:v>
                </c:pt>
                <c:pt idx="12">
                  <c:v>1.5999600000000001E-3</c:v>
                </c:pt>
                <c:pt idx="13">
                  <c:v>1.3843700000000017E-3</c:v>
                </c:pt>
                <c:pt idx="14">
                  <c:v>1.7421100000000009E-3</c:v>
                </c:pt>
                <c:pt idx="15">
                  <c:v>2.3502200000000001E-3</c:v>
                </c:pt>
                <c:pt idx="16">
                  <c:v>1.1539100000000008E-3</c:v>
                </c:pt>
                <c:pt idx="17">
                  <c:v>2.7995400000000018E-3</c:v>
                </c:pt>
                <c:pt idx="18">
                  <c:v>2.7800500000000018E-3</c:v>
                </c:pt>
                <c:pt idx="19">
                  <c:v>3.0248900000000019E-3</c:v>
                </c:pt>
                <c:pt idx="20">
                  <c:v>3.0813600000000017E-3</c:v>
                </c:pt>
                <c:pt idx="21">
                  <c:v>2.7403800000000041E-3</c:v>
                </c:pt>
                <c:pt idx="22">
                  <c:v>3.1338600000000018E-3</c:v>
                </c:pt>
                <c:pt idx="23">
                  <c:v>3.1724100000000001E-3</c:v>
                </c:pt>
                <c:pt idx="24">
                  <c:v>4.0476899999999996E-3</c:v>
                </c:pt>
                <c:pt idx="25">
                  <c:v>5.0385300000000003E-3</c:v>
                </c:pt>
                <c:pt idx="26">
                  <c:v>3.4984800000000017E-3</c:v>
                </c:pt>
                <c:pt idx="27">
                  <c:v>6.0197800000000024E-3</c:v>
                </c:pt>
                <c:pt idx="28">
                  <c:v>7.6799600000000039E-3</c:v>
                </c:pt>
                <c:pt idx="29">
                  <c:v>1.1419E-2</c:v>
                </c:pt>
                <c:pt idx="30">
                  <c:v>9.0587900000000075E-3</c:v>
                </c:pt>
                <c:pt idx="31">
                  <c:v>6.7159500000000035E-3</c:v>
                </c:pt>
                <c:pt idx="32">
                  <c:v>5.9092600000000099E-3</c:v>
                </c:pt>
                <c:pt idx="33">
                  <c:v>9.4270800000000026E-3</c:v>
                </c:pt>
                <c:pt idx="34">
                  <c:v>9.4874400000000171E-3</c:v>
                </c:pt>
                <c:pt idx="35">
                  <c:v>6.4032000000000082E-3</c:v>
                </c:pt>
                <c:pt idx="36">
                  <c:v>1.1508900000000001E-2</c:v>
                </c:pt>
                <c:pt idx="37">
                  <c:v>1.1523800000000011E-2</c:v>
                </c:pt>
                <c:pt idx="38">
                  <c:v>1.2371500000000001E-2</c:v>
                </c:pt>
                <c:pt idx="39">
                  <c:v>9.1428300000000028E-3</c:v>
                </c:pt>
                <c:pt idx="40">
                  <c:v>1.2700100000000009E-2</c:v>
                </c:pt>
                <c:pt idx="41">
                  <c:v>2.35999E-2</c:v>
                </c:pt>
                <c:pt idx="42">
                  <c:v>2.8265800000000001E-2</c:v>
                </c:pt>
                <c:pt idx="43">
                  <c:v>1.6389500000000015E-2</c:v>
                </c:pt>
                <c:pt idx="44">
                  <c:v>3.2549300000000031E-2</c:v>
                </c:pt>
                <c:pt idx="45">
                  <c:v>3.0155299999999999E-2</c:v>
                </c:pt>
                <c:pt idx="46">
                  <c:v>4.2252199999999997E-2</c:v>
                </c:pt>
                <c:pt idx="47">
                  <c:v>3.83912E-2</c:v>
                </c:pt>
                <c:pt idx="48">
                  <c:v>3.3486500000000002E-2</c:v>
                </c:pt>
                <c:pt idx="49">
                  <c:v>4.5052300000000003E-2</c:v>
                </c:pt>
                <c:pt idx="50">
                  <c:v>4.84512E-2</c:v>
                </c:pt>
                <c:pt idx="51">
                  <c:v>4.4746800000000024E-2</c:v>
                </c:pt>
                <c:pt idx="52">
                  <c:v>3.3623899999999998E-2</c:v>
                </c:pt>
                <c:pt idx="53">
                  <c:v>4.0474099999999999E-2</c:v>
                </c:pt>
                <c:pt idx="54">
                  <c:v>6.7782100000000053E-2</c:v>
                </c:pt>
                <c:pt idx="55">
                  <c:v>8.69611E-2</c:v>
                </c:pt>
                <c:pt idx="56">
                  <c:v>5.4377200000000035E-2</c:v>
                </c:pt>
                <c:pt idx="57">
                  <c:v>7.7610200000000032E-2</c:v>
                </c:pt>
                <c:pt idx="58">
                  <c:v>0.14024000000000011</c:v>
                </c:pt>
                <c:pt idx="59">
                  <c:v>7.4250899999999995E-2</c:v>
                </c:pt>
                <c:pt idx="60">
                  <c:v>8.4212200000000015E-2</c:v>
                </c:pt>
                <c:pt idx="61">
                  <c:v>0.13451600000000011</c:v>
                </c:pt>
                <c:pt idx="62">
                  <c:v>7.1546799999999994E-2</c:v>
                </c:pt>
                <c:pt idx="63">
                  <c:v>0.15706100000000012</c:v>
                </c:pt>
                <c:pt idx="64">
                  <c:v>0.111156</c:v>
                </c:pt>
                <c:pt idx="65">
                  <c:v>0.15111100000000011</c:v>
                </c:pt>
                <c:pt idx="66">
                  <c:v>0.14792700000000011</c:v>
                </c:pt>
                <c:pt idx="67">
                  <c:v>0.10454300000000002</c:v>
                </c:pt>
                <c:pt idx="68">
                  <c:v>0.26537200000000022</c:v>
                </c:pt>
                <c:pt idx="69">
                  <c:v>0.21008700000000011</c:v>
                </c:pt>
              </c:numCache>
            </c:numRef>
          </c:yVal>
          <c:smooth val="0"/>
        </c:ser>
        <c:ser>
          <c:idx val="0"/>
          <c:order val="1"/>
          <c:tx>
            <c:v>&gt; 0.1g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Sheet2!$BS$180:$BS$214</c:f>
              <c:numCache>
                <c:formatCode>General</c:formatCode>
                <c:ptCount val="35"/>
                <c:pt idx="0">
                  <c:v>0.10279600000000011</c:v>
                </c:pt>
                <c:pt idx="1">
                  <c:v>0.10395</c:v>
                </c:pt>
                <c:pt idx="2">
                  <c:v>0.10424100000000006</c:v>
                </c:pt>
                <c:pt idx="3">
                  <c:v>0.11921000000000002</c:v>
                </c:pt>
                <c:pt idx="4">
                  <c:v>0.12252800000000005</c:v>
                </c:pt>
                <c:pt idx="5">
                  <c:v>0.14989400000000011</c:v>
                </c:pt>
                <c:pt idx="6">
                  <c:v>0.15522000000000011</c:v>
                </c:pt>
                <c:pt idx="7">
                  <c:v>0.15654700000000019</c:v>
                </c:pt>
                <c:pt idx="8">
                  <c:v>0.17424200000000012</c:v>
                </c:pt>
                <c:pt idx="9">
                  <c:v>0.17987600000000001</c:v>
                </c:pt>
                <c:pt idx="10">
                  <c:v>0.18790500000000018</c:v>
                </c:pt>
                <c:pt idx="11">
                  <c:v>0.18961400000000012</c:v>
                </c:pt>
                <c:pt idx="12">
                  <c:v>0.19562099999999988</c:v>
                </c:pt>
                <c:pt idx="13">
                  <c:v>0.21310499999999999</c:v>
                </c:pt>
                <c:pt idx="14">
                  <c:v>0.22903100000000001</c:v>
                </c:pt>
                <c:pt idx="15">
                  <c:v>0.24199500000000018</c:v>
                </c:pt>
                <c:pt idx="16">
                  <c:v>0.24791900000000025</c:v>
                </c:pt>
                <c:pt idx="17">
                  <c:v>0.29323300000000002</c:v>
                </c:pt>
                <c:pt idx="18">
                  <c:v>0.32787900000000042</c:v>
                </c:pt>
                <c:pt idx="19">
                  <c:v>0.33412300000000023</c:v>
                </c:pt>
                <c:pt idx="20">
                  <c:v>0.33517200000000041</c:v>
                </c:pt>
                <c:pt idx="21">
                  <c:v>0.33891200000000044</c:v>
                </c:pt>
                <c:pt idx="22">
                  <c:v>0.35909800000000008</c:v>
                </c:pt>
                <c:pt idx="23">
                  <c:v>0.39419300000000002</c:v>
                </c:pt>
                <c:pt idx="24">
                  <c:v>0.41171600000000008</c:v>
                </c:pt>
                <c:pt idx="25">
                  <c:v>0.42399800000000026</c:v>
                </c:pt>
                <c:pt idx="26">
                  <c:v>0.43983100000000008</c:v>
                </c:pt>
                <c:pt idx="27">
                  <c:v>0.46685900000000002</c:v>
                </c:pt>
                <c:pt idx="28">
                  <c:v>0.59165900000000005</c:v>
                </c:pt>
                <c:pt idx="29">
                  <c:v>0.61041400000000001</c:v>
                </c:pt>
                <c:pt idx="30">
                  <c:v>0.63561699999999999</c:v>
                </c:pt>
                <c:pt idx="31">
                  <c:v>0.65166100000000071</c:v>
                </c:pt>
                <c:pt idx="32">
                  <c:v>0.93800099999999997</c:v>
                </c:pt>
                <c:pt idx="33">
                  <c:v>1.2744800000000001</c:v>
                </c:pt>
                <c:pt idx="34">
                  <c:v>1.34859</c:v>
                </c:pt>
              </c:numCache>
            </c:numRef>
          </c:xVal>
          <c:yVal>
            <c:numRef>
              <c:f>Sheet2!$BT$180:$BT$214</c:f>
              <c:numCache>
                <c:formatCode>General</c:formatCode>
                <c:ptCount val="35"/>
                <c:pt idx="0">
                  <c:v>0.19883400000000001</c:v>
                </c:pt>
                <c:pt idx="1">
                  <c:v>0.15710600000000011</c:v>
                </c:pt>
                <c:pt idx="2">
                  <c:v>7.7330000000000051E-2</c:v>
                </c:pt>
                <c:pt idx="3">
                  <c:v>0.15355800000000011</c:v>
                </c:pt>
                <c:pt idx="4">
                  <c:v>7.9211000000000004E-2</c:v>
                </c:pt>
                <c:pt idx="5">
                  <c:v>0.17557700000000001</c:v>
                </c:pt>
                <c:pt idx="6">
                  <c:v>7.7889600000000059E-2</c:v>
                </c:pt>
                <c:pt idx="7">
                  <c:v>0.10574100000000006</c:v>
                </c:pt>
                <c:pt idx="8">
                  <c:v>0.10927600000000011</c:v>
                </c:pt>
                <c:pt idx="9">
                  <c:v>0.20293500000000012</c:v>
                </c:pt>
                <c:pt idx="10">
                  <c:v>0.111085</c:v>
                </c:pt>
                <c:pt idx="11">
                  <c:v>0.21800600000000012</c:v>
                </c:pt>
                <c:pt idx="12">
                  <c:v>0.13641700000000018</c:v>
                </c:pt>
                <c:pt idx="13">
                  <c:v>0.23930299999999999</c:v>
                </c:pt>
                <c:pt idx="14">
                  <c:v>0.16642999999999999</c:v>
                </c:pt>
                <c:pt idx="15">
                  <c:v>0.20712800000000001</c:v>
                </c:pt>
                <c:pt idx="16">
                  <c:v>0.20898400000000011</c:v>
                </c:pt>
                <c:pt idx="17">
                  <c:v>0.22720699999999999</c:v>
                </c:pt>
                <c:pt idx="18">
                  <c:v>0.260102</c:v>
                </c:pt>
                <c:pt idx="19">
                  <c:v>0.101355</c:v>
                </c:pt>
                <c:pt idx="20">
                  <c:v>0.11907400000000005</c:v>
                </c:pt>
                <c:pt idx="21">
                  <c:v>0.19500300000000001</c:v>
                </c:pt>
                <c:pt idx="22">
                  <c:v>0.22924400000000011</c:v>
                </c:pt>
                <c:pt idx="23">
                  <c:v>0.35122800000000021</c:v>
                </c:pt>
                <c:pt idx="24">
                  <c:v>0.43899700000000008</c:v>
                </c:pt>
                <c:pt idx="25">
                  <c:v>0.16653699999999999</c:v>
                </c:pt>
                <c:pt idx="26">
                  <c:v>0.103867</c:v>
                </c:pt>
                <c:pt idx="27">
                  <c:v>0.20947299999999999</c:v>
                </c:pt>
                <c:pt idx="28">
                  <c:v>0.39946300000000023</c:v>
                </c:pt>
                <c:pt idx="29">
                  <c:v>0.20213300000000001</c:v>
                </c:pt>
                <c:pt idx="30">
                  <c:v>0.21531700000000012</c:v>
                </c:pt>
                <c:pt idx="31">
                  <c:v>0.17081900000000011</c:v>
                </c:pt>
                <c:pt idx="32">
                  <c:v>0.22214900000000001</c:v>
                </c:pt>
                <c:pt idx="33">
                  <c:v>0.42559900000000001</c:v>
                </c:pt>
                <c:pt idx="34">
                  <c:v>0.26442500000000002</c:v>
                </c:pt>
              </c:numCache>
            </c:numRef>
          </c:yVal>
          <c:smooth val="0"/>
        </c:ser>
        <c:ser>
          <c:idx val="2"/>
          <c:order val="2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Sheet2!$CH$174:$CH$175</c:f>
              <c:numCache>
                <c:formatCode>General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xVal>
          <c:yVal>
            <c:numRef>
              <c:f>Sheet2!$CI$174:$CI$175</c:f>
              <c:numCache>
                <c:formatCode>General</c:formatCode>
                <c:ptCount val="2"/>
                <c:pt idx="0">
                  <c:v>1.0000000000000011E-5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89312"/>
        <c:axId val="78599680"/>
      </c:scatterChart>
      <c:valAx>
        <c:axId val="78589312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i="0"/>
                  <a:t>Sa (g) Base motion</a:t>
                </a:r>
              </a:p>
            </c:rich>
          </c:tx>
          <c:layout>
            <c:manualLayout>
              <c:xMode val="edge"/>
              <c:yMode val="edge"/>
              <c:x val="0.47260425780110821"/>
              <c:y val="0.933982502187226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599680"/>
        <c:crossesAt val="1.0000000000000018E-5"/>
        <c:crossBetween val="midCat"/>
      </c:valAx>
      <c:valAx>
        <c:axId val="78599680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Sa (g) Surface</a:t>
                </a:r>
              </a:p>
            </c:rich>
          </c:tx>
          <c:layout>
            <c:manualLayout>
              <c:xMode val="edge"/>
              <c:yMode val="edge"/>
              <c:x val="1.0232639048773867E-5"/>
              <c:y val="0.318704286964129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589312"/>
        <c:crossesAt val="1.0000000000000018E-5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8014683837035"/>
          <c:y val="3.9400408282298044E-2"/>
          <c:w val="0.11381457434779711"/>
          <c:h val="8.8941382327209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1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2F0B-8564-4519-B289-C57E86F8A8E5}" type="datetimeFigureOut">
              <a:rPr lang="en-CA" smtClean="0"/>
              <a:t>15/09/2016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F5CE-2747-4164-A3C4-1338F4D0D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70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67262" y="1201310"/>
            <a:ext cx="5274550" cy="1827509"/>
          </a:xfrm>
        </p:spPr>
        <p:txBody>
          <a:bodyPr/>
          <a:lstStyle/>
          <a:p>
            <a:r>
              <a:rPr lang="en-GB" i="1" dirty="0"/>
              <a:t>Earthquake Site Response of </a:t>
            </a:r>
            <a:r>
              <a:rPr lang="en-GB" i="1" dirty="0" err="1"/>
              <a:t>fraser</a:t>
            </a:r>
            <a:r>
              <a:rPr lang="en-GB" i="1" dirty="0"/>
              <a:t> river delta sediments </a:t>
            </a:r>
            <a:r>
              <a:rPr lang="en-GB" i="1" dirty="0" smtClean="0"/>
              <a:t>for Cascadia mega-thrust events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15834" y="2188131"/>
            <a:ext cx="6511131" cy="1498624"/>
          </a:xfrm>
        </p:spPr>
        <p:txBody>
          <a:bodyPr>
            <a:noAutofit/>
          </a:bodyPr>
          <a:lstStyle/>
          <a:p>
            <a:r>
              <a:rPr lang="en-CA" sz="2000" dirty="0" smtClean="0"/>
              <a:t>Sheri Molnar (</a:t>
            </a:r>
            <a:r>
              <a:rPr lang="en-CA" sz="2000" dirty="0"/>
              <a:t>with Hadi </a:t>
            </a:r>
            <a:r>
              <a:rPr lang="en-CA" sz="2000" dirty="0" err="1"/>
              <a:t>ghofrani</a:t>
            </a:r>
            <a:r>
              <a:rPr lang="en-CA" sz="2000" dirty="0"/>
              <a:t> &amp; Gail M. </a:t>
            </a:r>
            <a:r>
              <a:rPr lang="en-CA" sz="2000" dirty="0" smtClean="0"/>
              <a:t>Atkinson)</a:t>
            </a:r>
            <a:endParaRPr lang="en-CA" sz="2000" dirty="0"/>
          </a:p>
          <a:p>
            <a:r>
              <a:rPr lang="en-CA" sz="2000" dirty="0"/>
              <a:t>University of Western Ontario, Canada</a:t>
            </a:r>
          </a:p>
        </p:txBody>
      </p:sp>
      <p:pic>
        <p:nvPicPr>
          <p:cNvPr id="5" name="Picture 2" descr="C:\Users\gail-admin\Pictures\western-logo-s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3505200" cy="8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Dynamic soil behaviour</a:t>
            </a:r>
            <a:endParaRPr lang="en-CA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1785"/>
            <a:ext cx="4572000" cy="282522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0" dirty="0" smtClean="0"/>
              <a:t>Performed literature search for most appropriate shear modulus reduction and damping curves (Seed et al. 1986, </a:t>
            </a:r>
            <a:r>
              <a:rPr lang="en-CA" sz="2000" b="0" dirty="0" err="1" smtClean="0"/>
              <a:t>Vucetic</a:t>
            </a:r>
            <a:r>
              <a:rPr lang="en-CA" sz="2000" b="0" dirty="0" smtClean="0"/>
              <a:t> &amp; </a:t>
            </a:r>
            <a:r>
              <a:rPr lang="en-CA" sz="2000" b="0" dirty="0" err="1" smtClean="0"/>
              <a:t>Dobry</a:t>
            </a:r>
            <a:r>
              <a:rPr lang="en-CA" sz="2000" b="0" dirty="0" smtClean="0"/>
              <a:t> 1991, </a:t>
            </a:r>
            <a:r>
              <a:rPr lang="en-CA" sz="2000" b="0" dirty="0" err="1" smtClean="0"/>
              <a:t>Darendeli</a:t>
            </a:r>
            <a:r>
              <a:rPr lang="en-CA" sz="2000" b="0" dirty="0" smtClean="0"/>
              <a:t> 2001)</a:t>
            </a:r>
          </a:p>
          <a:p>
            <a:r>
              <a:rPr lang="en-CA" sz="2000" b="0" dirty="0" smtClean="0"/>
              <a:t>Differences in nonlinear behaviour between sand, clay, and </a:t>
            </a:r>
            <a:r>
              <a:rPr lang="en-CA" sz="2000" b="0" dirty="0" smtClean="0">
                <a:solidFill>
                  <a:srgbClr val="FF0000"/>
                </a:solidFill>
              </a:rPr>
              <a:t>silt</a:t>
            </a:r>
            <a:endParaRPr lang="en-CA" sz="2000" b="0" dirty="0" smtClean="0"/>
          </a:p>
          <a:p>
            <a:r>
              <a:rPr lang="en-CA" sz="2000" b="0" dirty="0" smtClean="0"/>
              <a:t>Soil densities and unit weights from Hunt (2005)</a:t>
            </a:r>
            <a:endParaRPr lang="en-CA" sz="20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572000" cy="282209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16928" y="3187024"/>
            <a:ext cx="4041364" cy="2319987"/>
          </a:xfrm>
          <a:custGeom>
            <a:avLst/>
            <a:gdLst>
              <a:gd name="connsiteX0" fmla="*/ 0 w 4041364"/>
              <a:gd name="connsiteY0" fmla="*/ 0 h 2319987"/>
              <a:gd name="connsiteX1" fmla="*/ 397978 w 4041364"/>
              <a:gd name="connsiteY1" fmla="*/ 4738 h 2319987"/>
              <a:gd name="connsiteX2" fmla="*/ 819644 w 4041364"/>
              <a:gd name="connsiteY2" fmla="*/ 61592 h 2319987"/>
              <a:gd name="connsiteX3" fmla="*/ 1198670 w 4041364"/>
              <a:gd name="connsiteY3" fmla="*/ 142135 h 2319987"/>
              <a:gd name="connsiteX4" fmla="*/ 1620336 w 4041364"/>
              <a:gd name="connsiteY4" fmla="*/ 402715 h 2319987"/>
              <a:gd name="connsiteX5" fmla="*/ 1999362 w 4041364"/>
              <a:gd name="connsiteY5" fmla="*/ 900187 h 2319987"/>
              <a:gd name="connsiteX6" fmla="*/ 2421028 w 4041364"/>
              <a:gd name="connsiteY6" fmla="*/ 1577696 h 2319987"/>
              <a:gd name="connsiteX7" fmla="*/ 2809530 w 4041364"/>
              <a:gd name="connsiteY7" fmla="*/ 2023051 h 2319987"/>
              <a:gd name="connsiteX8" fmla="*/ 3226459 w 4041364"/>
              <a:gd name="connsiteY8" fmla="*/ 2226777 h 2319987"/>
              <a:gd name="connsiteX9" fmla="*/ 3614960 w 4041364"/>
              <a:gd name="connsiteY9" fmla="*/ 2283631 h 2319987"/>
              <a:gd name="connsiteX10" fmla="*/ 3899230 w 4041364"/>
              <a:gd name="connsiteY10" fmla="*/ 2316796 h 2319987"/>
              <a:gd name="connsiteX11" fmla="*/ 4041364 w 4041364"/>
              <a:gd name="connsiteY11" fmla="*/ 2316796 h 23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1364" h="2319987">
                <a:moveTo>
                  <a:pt x="0" y="0"/>
                </a:moveTo>
                <a:lnTo>
                  <a:pt x="397978" y="4738"/>
                </a:lnTo>
                <a:cubicBezTo>
                  <a:pt x="534585" y="15003"/>
                  <a:pt x="686195" y="38693"/>
                  <a:pt x="819644" y="61592"/>
                </a:cubicBezTo>
                <a:cubicBezTo>
                  <a:pt x="953093" y="84491"/>
                  <a:pt x="1065221" y="85281"/>
                  <a:pt x="1198670" y="142135"/>
                </a:cubicBezTo>
                <a:cubicBezTo>
                  <a:pt x="1332119" y="198989"/>
                  <a:pt x="1486887" y="276373"/>
                  <a:pt x="1620336" y="402715"/>
                </a:cubicBezTo>
                <a:cubicBezTo>
                  <a:pt x="1753785" y="529057"/>
                  <a:pt x="1865913" y="704357"/>
                  <a:pt x="1999362" y="900187"/>
                </a:cubicBezTo>
                <a:cubicBezTo>
                  <a:pt x="2132811" y="1096017"/>
                  <a:pt x="2286000" y="1390552"/>
                  <a:pt x="2421028" y="1577696"/>
                </a:cubicBezTo>
                <a:cubicBezTo>
                  <a:pt x="2556056" y="1764840"/>
                  <a:pt x="2675292" y="1914871"/>
                  <a:pt x="2809530" y="2023051"/>
                </a:cubicBezTo>
                <a:cubicBezTo>
                  <a:pt x="2943769" y="2131231"/>
                  <a:pt x="3092221" y="2183347"/>
                  <a:pt x="3226459" y="2226777"/>
                </a:cubicBezTo>
                <a:cubicBezTo>
                  <a:pt x="3360697" y="2270207"/>
                  <a:pt x="3502832" y="2268628"/>
                  <a:pt x="3614960" y="2283631"/>
                </a:cubicBezTo>
                <a:cubicBezTo>
                  <a:pt x="3727088" y="2298634"/>
                  <a:pt x="3828163" y="2311268"/>
                  <a:pt x="3899230" y="2316796"/>
                </a:cubicBezTo>
                <a:cubicBezTo>
                  <a:pt x="3970297" y="2322324"/>
                  <a:pt x="4005830" y="2319560"/>
                  <a:pt x="4041364" y="23167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4844473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003142" y="3262829"/>
            <a:ext cx="4022412" cy="2200300"/>
          </a:xfrm>
          <a:custGeom>
            <a:avLst/>
            <a:gdLst>
              <a:gd name="connsiteX0" fmla="*/ 4022412 w 4022412"/>
              <a:gd name="connsiteY0" fmla="*/ 0 h 2200300"/>
              <a:gd name="connsiteX1" fmla="*/ 3899229 w 4022412"/>
              <a:gd name="connsiteY1" fmla="*/ 33165 h 2200300"/>
              <a:gd name="connsiteX2" fmla="*/ 3596008 w 4022412"/>
              <a:gd name="connsiteY2" fmla="*/ 132660 h 2200300"/>
              <a:gd name="connsiteX3" fmla="*/ 3221720 w 4022412"/>
              <a:gd name="connsiteY3" fmla="*/ 345862 h 2200300"/>
              <a:gd name="connsiteX4" fmla="*/ 3079585 w 4022412"/>
              <a:gd name="connsiteY4" fmla="*/ 454832 h 2200300"/>
              <a:gd name="connsiteX5" fmla="*/ 2790578 w 4022412"/>
              <a:gd name="connsiteY5" fmla="*/ 758052 h 2200300"/>
              <a:gd name="connsiteX6" fmla="*/ 2416290 w 4022412"/>
              <a:gd name="connsiteY6" fmla="*/ 1255524 h 2200300"/>
              <a:gd name="connsiteX7" fmla="*/ 1985148 w 4022412"/>
              <a:gd name="connsiteY7" fmla="*/ 1762471 h 2200300"/>
              <a:gd name="connsiteX8" fmla="*/ 1606122 w 4022412"/>
              <a:gd name="connsiteY8" fmla="*/ 2037265 h 2200300"/>
              <a:gd name="connsiteX9" fmla="*/ 1179718 w 4022412"/>
              <a:gd name="connsiteY9" fmla="*/ 2155710 h 2200300"/>
              <a:gd name="connsiteX10" fmla="*/ 795954 w 4022412"/>
              <a:gd name="connsiteY10" fmla="*/ 2198351 h 2200300"/>
              <a:gd name="connsiteX11" fmla="*/ 379026 w 4022412"/>
              <a:gd name="connsiteY11" fmla="*/ 2193613 h 2200300"/>
              <a:gd name="connsiteX12" fmla="*/ 0 w 4022412"/>
              <a:gd name="connsiteY12" fmla="*/ 2188875 h 2200300"/>
              <a:gd name="connsiteX13" fmla="*/ 0 w 4022412"/>
              <a:gd name="connsiteY13" fmla="*/ 2188875 h 22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412" h="2200300">
                <a:moveTo>
                  <a:pt x="4022412" y="0"/>
                </a:moveTo>
                <a:cubicBezTo>
                  <a:pt x="3996354" y="5527"/>
                  <a:pt x="3970296" y="11055"/>
                  <a:pt x="3899229" y="33165"/>
                </a:cubicBezTo>
                <a:cubicBezTo>
                  <a:pt x="3828162" y="55275"/>
                  <a:pt x="3708926" y="80544"/>
                  <a:pt x="3596008" y="132660"/>
                </a:cubicBezTo>
                <a:cubicBezTo>
                  <a:pt x="3483090" y="184776"/>
                  <a:pt x="3307791" y="292167"/>
                  <a:pt x="3221720" y="345862"/>
                </a:cubicBezTo>
                <a:cubicBezTo>
                  <a:pt x="3135649" y="399557"/>
                  <a:pt x="3151442" y="386134"/>
                  <a:pt x="3079585" y="454832"/>
                </a:cubicBezTo>
                <a:cubicBezTo>
                  <a:pt x="3007728" y="523530"/>
                  <a:pt x="2901127" y="624603"/>
                  <a:pt x="2790578" y="758052"/>
                </a:cubicBezTo>
                <a:cubicBezTo>
                  <a:pt x="2680029" y="891501"/>
                  <a:pt x="2550528" y="1088121"/>
                  <a:pt x="2416290" y="1255524"/>
                </a:cubicBezTo>
                <a:cubicBezTo>
                  <a:pt x="2282052" y="1422927"/>
                  <a:pt x="2120176" y="1632181"/>
                  <a:pt x="1985148" y="1762471"/>
                </a:cubicBezTo>
                <a:cubicBezTo>
                  <a:pt x="1850120" y="1892761"/>
                  <a:pt x="1740360" y="1971725"/>
                  <a:pt x="1606122" y="2037265"/>
                </a:cubicBezTo>
                <a:cubicBezTo>
                  <a:pt x="1471884" y="2102805"/>
                  <a:pt x="1314746" y="2128862"/>
                  <a:pt x="1179718" y="2155710"/>
                </a:cubicBezTo>
                <a:cubicBezTo>
                  <a:pt x="1044690" y="2182558"/>
                  <a:pt x="929403" y="2192034"/>
                  <a:pt x="795954" y="2198351"/>
                </a:cubicBezTo>
                <a:cubicBezTo>
                  <a:pt x="662505" y="2204668"/>
                  <a:pt x="379026" y="2193613"/>
                  <a:pt x="379026" y="2193613"/>
                </a:cubicBezTo>
                <a:lnTo>
                  <a:pt x="0" y="2188875"/>
                </a:lnTo>
                <a:lnTo>
                  <a:pt x="0" y="21888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05400" y="3472873"/>
            <a:ext cx="182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5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200400" cy="3941064"/>
          </a:xfrm>
        </p:spPr>
        <p:txBody>
          <a:bodyPr>
            <a:normAutofit/>
          </a:bodyPr>
          <a:lstStyle/>
          <a:p>
            <a:r>
              <a:rPr lang="en-CA" sz="1800" b="0" dirty="0" smtClean="0"/>
              <a:t>Downhole V</a:t>
            </a:r>
            <a:r>
              <a:rPr lang="en-CA" sz="1800" b="0" baseline="-25000" dirty="0" smtClean="0"/>
              <a:t>S</a:t>
            </a:r>
            <a:r>
              <a:rPr lang="en-CA" sz="1800" b="0" dirty="0" smtClean="0"/>
              <a:t> profiling to base of </a:t>
            </a:r>
            <a:r>
              <a:rPr lang="en-CA" sz="1800" b="0" dirty="0"/>
              <a:t>Holocene deltaic sediments </a:t>
            </a:r>
            <a:r>
              <a:rPr lang="en-CA" sz="1800" b="0" dirty="0" smtClean="0"/>
              <a:t>is 100-180 m depth</a:t>
            </a:r>
          </a:p>
          <a:p>
            <a:r>
              <a:rPr lang="en-CA" sz="1800" b="0" dirty="0" smtClean="0"/>
              <a:t>Depths and V</a:t>
            </a:r>
            <a:r>
              <a:rPr lang="en-CA" sz="1800" b="0" baseline="-25000" dirty="0" smtClean="0"/>
              <a:t>S</a:t>
            </a:r>
            <a:r>
              <a:rPr lang="en-CA" sz="1800" b="0" dirty="0" smtClean="0"/>
              <a:t> of glacial Pleistocene sediments and Tertiary clastic bedrock provided by J. Hunter (pers. comm.)</a:t>
            </a:r>
          </a:p>
          <a:p>
            <a:r>
              <a:rPr lang="en-CA" sz="1800" b="0" dirty="0" smtClean="0"/>
              <a:t>Relatively similar Vs profiles </a:t>
            </a:r>
            <a:r>
              <a:rPr lang="en-CA" sz="1800" b="0" dirty="0" smtClean="0">
                <a:sym typeface="Wingdings" panose="05000000000000000000" pitchFamily="2" charset="2"/>
              </a:rPr>
              <a:t> </a:t>
            </a:r>
            <a:r>
              <a:rPr lang="en-CA" sz="1800" dirty="0" smtClean="0">
                <a:sym typeface="Wingdings" panose="05000000000000000000" pitchFamily="2" charset="2"/>
              </a:rPr>
              <a:t>differences primarily in assigned dynamic soil behaviour</a:t>
            </a:r>
            <a:endParaRPr lang="en-CA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V</a:t>
            </a:r>
            <a:r>
              <a:rPr lang="en-CA" baseline="-25000" dirty="0" smtClean="0">
                <a:solidFill>
                  <a:schemeClr val="accent2"/>
                </a:solidFill>
              </a:rPr>
              <a:t>s</a:t>
            </a:r>
            <a:r>
              <a:rPr lang="en-CA" dirty="0" smtClean="0">
                <a:solidFill>
                  <a:schemeClr val="accent2"/>
                </a:solidFill>
              </a:rPr>
              <a:t> profiles</a:t>
            </a:r>
            <a:endParaRPr lang="en-CA" dirty="0">
              <a:solidFill>
                <a:schemeClr val="accent2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6952976"/>
              </p:ext>
            </p:extLst>
          </p:nvPr>
        </p:nvGraphicFramePr>
        <p:xfrm>
          <a:off x="3505200" y="990600"/>
          <a:ext cx="268605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3941683"/>
              </p:ext>
            </p:extLst>
          </p:nvPr>
        </p:nvGraphicFramePr>
        <p:xfrm>
          <a:off x="6381328" y="971550"/>
          <a:ext cx="2552700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779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Empirical input motions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8168640" cy="3579849"/>
          </a:xfrm>
        </p:spPr>
        <p:txBody>
          <a:bodyPr>
            <a:normAutofit/>
          </a:bodyPr>
          <a:lstStyle/>
          <a:p>
            <a:r>
              <a:rPr lang="en-CA" sz="1800" b="0" dirty="0" smtClean="0"/>
              <a:t>Selected large subduction earthquake recordings in Japan and Chile</a:t>
            </a:r>
          </a:p>
          <a:p>
            <a:r>
              <a:rPr lang="en-CA" sz="1800" dirty="0" smtClean="0"/>
              <a:t>Japan</a:t>
            </a:r>
            <a:r>
              <a:rPr lang="en-CA" sz="1800" b="0" dirty="0" smtClean="0"/>
              <a:t>: borehole recordings at depths equivalent to input V</a:t>
            </a:r>
            <a:r>
              <a:rPr lang="en-CA" sz="1800" b="0" baseline="-25000" dirty="0" smtClean="0"/>
              <a:t>S</a:t>
            </a:r>
            <a:r>
              <a:rPr lang="en-CA" sz="1800" b="0" dirty="0" smtClean="0"/>
              <a:t> (~1550 m/s)</a:t>
            </a:r>
          </a:p>
          <a:p>
            <a:r>
              <a:rPr lang="en-CA" sz="1800" dirty="0" smtClean="0"/>
              <a:t>Chile</a:t>
            </a:r>
            <a:r>
              <a:rPr lang="en-CA" sz="1800" b="0" dirty="0" smtClean="0"/>
              <a:t>: two rock sites, and </a:t>
            </a:r>
            <a:r>
              <a:rPr lang="en-CA" sz="1800" b="0" dirty="0" err="1" smtClean="0"/>
              <a:t>deconvolved</a:t>
            </a:r>
            <a:r>
              <a:rPr lang="en-CA" sz="1800" b="0" dirty="0" smtClean="0"/>
              <a:t> surface motions at soil sites using detailed 1D soil profiles from Molnar et al. (2015)</a:t>
            </a:r>
            <a:endParaRPr lang="en-CA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52" t="7406" r="8898" b="15619"/>
          <a:stretch/>
        </p:blipFill>
        <p:spPr>
          <a:xfrm>
            <a:off x="914400" y="2438400"/>
            <a:ext cx="4273913" cy="42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013" y="5334000"/>
            <a:ext cx="2209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JAPAN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M9:     125 - 570 km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M8.2:  1015 - 1460 km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M8:     125- 710 km</a:t>
            </a:r>
            <a:endParaRPr lang="en-CA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445" t="14231" r="33194" b="10769"/>
          <a:stretch/>
        </p:blipFill>
        <p:spPr>
          <a:xfrm>
            <a:off x="5659493" y="2133600"/>
            <a:ext cx="3103507" cy="46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5334000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CHILE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M8.8:      63-325 km</a:t>
            </a:r>
          </a:p>
          <a:p>
            <a:r>
              <a:rPr lang="en-CA" sz="1600" b="1" dirty="0" smtClean="0">
                <a:solidFill>
                  <a:schemeClr val="bg1"/>
                </a:solidFill>
              </a:rPr>
              <a:t>M</a:t>
            </a:r>
            <a:r>
              <a:rPr lang="en-CA" sz="1600" b="1" baseline="-25000" dirty="0" smtClean="0">
                <a:solidFill>
                  <a:schemeClr val="bg1"/>
                </a:solidFill>
              </a:rPr>
              <a:t>S</a:t>
            </a:r>
            <a:r>
              <a:rPr lang="en-CA" sz="1600" b="1" dirty="0" smtClean="0">
                <a:solidFill>
                  <a:schemeClr val="bg1"/>
                </a:solidFill>
              </a:rPr>
              <a:t>7.8:  ~225 km</a:t>
            </a:r>
            <a:endParaRPr lang="en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7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Input Motions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0" dirty="0" smtClean="0"/>
              <a:t>Time series and response spectra</a:t>
            </a:r>
            <a:endParaRPr lang="en-CA" sz="2000" b="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764432"/>
            <a:ext cx="5943600" cy="466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04" y="1524000"/>
            <a:ext cx="3059764" cy="241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31815" r="46008" b="6856"/>
          <a:stretch/>
        </p:blipFill>
        <p:spPr bwMode="auto">
          <a:xfrm>
            <a:off x="6065202" y="4267200"/>
            <a:ext cx="3078798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28488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438400" y="47178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19600" y="47178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29000" y="47178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29000" y="38034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29000" y="56388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438400" y="56322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419600" y="5638800"/>
            <a:ext cx="1476000" cy="5400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410200" y="38034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438400" y="28194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57200" y="28194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438400" y="19050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57200" y="19050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4419600" y="19050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4419600" y="3810000"/>
            <a:ext cx="14760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7848600" y="1676400"/>
            <a:ext cx="10668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7848600" y="4419600"/>
            <a:ext cx="1066800" cy="5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7848600" y="2209800"/>
            <a:ext cx="1066800" cy="6924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848600" y="4953000"/>
            <a:ext cx="1066800" cy="692400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7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97280"/>
            <a:ext cx="3505200" cy="371246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Peak ground acceleration (PGA):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b="0" dirty="0" smtClean="0"/>
              <a:t>Amplification towards surface when input PGA is &lt; 0.1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b="0" dirty="0" err="1" smtClean="0"/>
              <a:t>Deamplification</a:t>
            </a:r>
            <a:r>
              <a:rPr lang="en-CA" sz="2400" b="0" dirty="0" smtClean="0"/>
              <a:t> at particular depths when PGA &gt; 0.1 g</a:t>
            </a:r>
            <a:endParaRPr lang="en-CA" sz="2400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TD-NL modeling Results</a:t>
            </a:r>
            <a:endParaRPr lang="en-CA" dirty="0">
              <a:solidFill>
                <a:schemeClr val="accent2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5842079"/>
              </p:ext>
            </p:extLst>
          </p:nvPr>
        </p:nvGraphicFramePr>
        <p:xfrm>
          <a:off x="3657600" y="76200"/>
          <a:ext cx="4572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2800"/>
            <a:ext cx="2213274" cy="378000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5840" y="3352800"/>
            <a:ext cx="2268160" cy="3780000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16199" y="4520625"/>
            <a:ext cx="1089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accent2"/>
                </a:solidFill>
              </a:rPr>
              <a:t>Input PGA </a:t>
            </a:r>
          </a:p>
          <a:p>
            <a:pPr algn="ctr"/>
            <a:r>
              <a:rPr lang="en-CA" sz="1600" dirty="0" smtClean="0">
                <a:solidFill>
                  <a:schemeClr val="accent2"/>
                </a:solidFill>
              </a:rPr>
              <a:t>&lt; 0.1 g</a:t>
            </a:r>
            <a:endParaRPr lang="en-CA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4495800"/>
            <a:ext cx="1089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>
                <a:solidFill>
                  <a:srgbClr val="0066FF"/>
                </a:solidFill>
              </a:rPr>
              <a:t>Input PGA </a:t>
            </a:r>
          </a:p>
          <a:p>
            <a:pPr algn="ctr"/>
            <a:r>
              <a:rPr lang="en-CA" sz="1600" dirty="0">
                <a:solidFill>
                  <a:srgbClr val="0066FF"/>
                </a:solidFill>
              </a:rPr>
              <a:t>&gt;</a:t>
            </a:r>
            <a:r>
              <a:rPr lang="en-CA" sz="1600" dirty="0" smtClean="0">
                <a:solidFill>
                  <a:srgbClr val="0066FF"/>
                </a:solidFill>
              </a:rPr>
              <a:t> 0.1 g</a:t>
            </a:r>
            <a:endParaRPr lang="en-CA" sz="1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Response spectra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8244840" cy="3579849"/>
          </a:xfrm>
        </p:spPr>
        <p:txBody>
          <a:bodyPr>
            <a:normAutofit/>
          </a:bodyPr>
          <a:lstStyle/>
          <a:p>
            <a:r>
              <a:rPr lang="en-CA" sz="2000" b="0" dirty="0" smtClean="0"/>
              <a:t>Comparison of </a:t>
            </a:r>
            <a:r>
              <a:rPr lang="en-CA" sz="2000" b="0" dirty="0" smtClean="0">
                <a:solidFill>
                  <a:srgbClr val="FF0000"/>
                </a:solidFill>
              </a:rPr>
              <a:t>input</a:t>
            </a:r>
            <a:r>
              <a:rPr lang="en-CA" sz="2000" b="0" dirty="0" smtClean="0"/>
              <a:t> and </a:t>
            </a:r>
            <a:r>
              <a:rPr lang="en-CA" sz="2000" dirty="0" smtClean="0"/>
              <a:t>surface</a:t>
            </a:r>
            <a:r>
              <a:rPr lang="en-CA" sz="2000" b="0" dirty="0" smtClean="0"/>
              <a:t> acceleration response spectra for 87-1</a:t>
            </a:r>
            <a:endParaRPr lang="en-CA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6542929" cy="50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Response spectra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8244840" cy="3579849"/>
          </a:xfrm>
        </p:spPr>
        <p:txBody>
          <a:bodyPr>
            <a:normAutofit/>
          </a:bodyPr>
          <a:lstStyle/>
          <a:p>
            <a:r>
              <a:rPr lang="en-CA" sz="2000" b="0" dirty="0" smtClean="0"/>
              <a:t>Comparison of </a:t>
            </a:r>
            <a:r>
              <a:rPr lang="en-CA" sz="2000" b="0" dirty="0" smtClean="0">
                <a:solidFill>
                  <a:srgbClr val="FF0000"/>
                </a:solidFill>
              </a:rPr>
              <a:t>input</a:t>
            </a:r>
            <a:r>
              <a:rPr lang="en-CA" sz="2000" b="0" dirty="0" smtClean="0"/>
              <a:t> and </a:t>
            </a:r>
            <a:r>
              <a:rPr lang="en-CA" sz="2000" dirty="0" smtClean="0"/>
              <a:t>surface</a:t>
            </a:r>
            <a:r>
              <a:rPr lang="en-CA" sz="2000" b="0" dirty="0" smtClean="0"/>
              <a:t> acceleration response spectra for 87-1</a:t>
            </a:r>
            <a:endParaRPr lang="en-CA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6542929" cy="506657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000" y="5523776"/>
            <a:ext cx="360000" cy="66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355000" y="4533176"/>
            <a:ext cx="360000" cy="66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914400" y="5599976"/>
            <a:ext cx="360000" cy="66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914400" y="3466376"/>
            <a:ext cx="360000" cy="66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124200" y="5523776"/>
            <a:ext cx="360000" cy="66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914400" y="4456976"/>
            <a:ext cx="360000" cy="66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7162800" y="3274874"/>
            <a:ext cx="1981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rgbClr val="0066FF"/>
                </a:solidFill>
              </a:rPr>
              <a:t>Deamplification</a:t>
            </a:r>
            <a:r>
              <a:rPr lang="en-CA" b="1" dirty="0" smtClean="0">
                <a:solidFill>
                  <a:srgbClr val="0066FF"/>
                </a:solidFill>
              </a:rPr>
              <a:t> </a:t>
            </a:r>
          </a:p>
          <a:p>
            <a:r>
              <a:rPr lang="en-CA" b="1" dirty="0" smtClean="0">
                <a:solidFill>
                  <a:srgbClr val="0066FF"/>
                </a:solidFill>
              </a:rPr>
              <a:t>when PGA &gt; 0.1 g</a:t>
            </a:r>
          </a:p>
          <a:p>
            <a:endParaRPr lang="en-CA" b="1" dirty="0">
              <a:solidFill>
                <a:srgbClr val="0066FF"/>
              </a:solidFill>
            </a:endParaRPr>
          </a:p>
          <a:p>
            <a:r>
              <a:rPr lang="en-CA" dirty="0"/>
              <a:t>[</a:t>
            </a:r>
            <a:r>
              <a:rPr lang="en-CA" dirty="0" smtClean="0"/>
              <a:t>Always expect  amplification at 2 - 6 s periods (?)]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7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Comparison between three sites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b="0" dirty="0" smtClean="0"/>
              <a:t>Observations for FRD sand and silt soil profiles relatively consistent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25327" r="18790" b="9157"/>
          <a:stretch/>
        </p:blipFill>
        <p:spPr bwMode="auto">
          <a:xfrm>
            <a:off x="533400" y="1600200"/>
            <a:ext cx="8166133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7393982" y="3045419"/>
            <a:ext cx="143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Amplification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253655" y="4979323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0066FF"/>
                </a:solidFill>
              </a:rPr>
              <a:t>Deamplification</a:t>
            </a:r>
            <a:endParaRPr lang="en-CA" b="1" dirty="0">
              <a:solidFill>
                <a:srgbClr val="00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648" y="2209800"/>
            <a:ext cx="838200" cy="1828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203648" y="4038600"/>
            <a:ext cx="838200" cy="2057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17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Spectral amplification 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579849"/>
          </a:xfrm>
        </p:spPr>
        <p:txBody>
          <a:bodyPr>
            <a:normAutofit/>
          </a:bodyPr>
          <a:lstStyle/>
          <a:p>
            <a:r>
              <a:rPr lang="en-CA" sz="2000" b="0" dirty="0" smtClean="0"/>
              <a:t>Surface/input amplification ratios for 87-1</a:t>
            </a:r>
          </a:p>
          <a:p>
            <a:r>
              <a:rPr lang="en-CA" sz="2000" b="0" dirty="0" smtClean="0"/>
              <a:t>Consistent “linear’ response at low input motions</a:t>
            </a:r>
          </a:p>
          <a:p>
            <a:r>
              <a:rPr lang="en-CA" sz="2000" b="0" dirty="0" smtClean="0"/>
              <a:t>‘Nonlinear’ response at high input motions appears as broadening of fundamental peak; a shift to lower frequency (?)</a:t>
            </a:r>
          </a:p>
          <a:p>
            <a:endParaRPr lang="en-CA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592" y="2985816"/>
            <a:ext cx="4091208" cy="3258288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287" y="2985816"/>
            <a:ext cx="4079713" cy="3258288"/>
          </a:xfrm>
          <a:prstGeom prst="rect">
            <a:avLst/>
          </a:prstGeom>
          <a:ln w="19050">
            <a:solidFill>
              <a:srgbClr val="0066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7969" y="2590800"/>
            <a:ext cx="18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Input PGA &lt; 0.1 g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3660" y="2590800"/>
            <a:ext cx="18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66FF"/>
                </a:solidFill>
              </a:rPr>
              <a:t>Input PGA &gt; 0.1 g</a:t>
            </a:r>
            <a:endParaRPr lang="en-CA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Summary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000" b="0" dirty="0" smtClean="0"/>
              <a:t>Observations for FRD sand and silt soil profiles relatively consistent</a:t>
            </a:r>
          </a:p>
          <a:p>
            <a:r>
              <a:rPr lang="en-CA" sz="2000" b="0" dirty="0" smtClean="0"/>
              <a:t>Differences in dynamic soil behaviour (sand, silt, or mixture of both) are “minor” (?) compared to degree and depth of impedance contrasts </a:t>
            </a:r>
          </a:p>
          <a:p>
            <a:r>
              <a:rPr lang="en-CA" sz="2000" b="0" dirty="0" smtClean="0"/>
              <a:t>Our simulated results suggest that (short period) nonlinear soil response on the FRD will “triggered” at ~0.1 g </a:t>
            </a:r>
          </a:p>
          <a:p>
            <a:r>
              <a:rPr lang="en-CA" sz="1800" b="0" dirty="0" smtClean="0"/>
              <a:t>	“Evidence </a:t>
            </a:r>
            <a:r>
              <a:rPr lang="en-CA" sz="1800" b="0" dirty="0"/>
              <a:t>of nonlinear behavior becomes apparent beyond a threshold acceleration of ∼100 to 200 </a:t>
            </a:r>
            <a:r>
              <a:rPr lang="en-CA" sz="1800" b="0" dirty="0" smtClean="0"/>
              <a:t>gal [0.1 - 0.2 g]” (</a:t>
            </a:r>
            <a:r>
              <a:rPr lang="en-CA" sz="1800" b="0" dirty="0" err="1" smtClean="0"/>
              <a:t>Beresnev</a:t>
            </a:r>
            <a:r>
              <a:rPr lang="en-CA" sz="1800" b="0" dirty="0" smtClean="0"/>
              <a:t> &amp; Wen 1996)</a:t>
            </a:r>
          </a:p>
          <a:p>
            <a:r>
              <a:rPr lang="en-CA" sz="2000" b="0" dirty="0" smtClean="0"/>
              <a:t>What 1D soil response behaviour is expected for Cascadia mega-thrust scenarios? </a:t>
            </a:r>
            <a:r>
              <a:rPr lang="en-CA" sz="2000" b="0" dirty="0" smtClean="0">
                <a:sym typeface="Wingdings" panose="05000000000000000000" pitchFamily="2" charset="2"/>
              </a:rPr>
              <a:t> ongoing work… input synthetic motions from Ghofrani and Atkinson’s EXSIM modeling</a:t>
            </a:r>
            <a:endParaRPr lang="en-CA" sz="2000" b="0" dirty="0"/>
          </a:p>
        </p:txBody>
      </p:sp>
    </p:spTree>
    <p:extLst>
      <p:ext uri="{BB962C8B-B14F-4D97-AF65-F5344CB8AC3E}">
        <p14:creationId xmlns:p14="http://schemas.microsoft.com/office/powerpoint/2010/main" val="1350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0038-D50D-4D80-AF6C-7E8E28B58D83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765300"/>
            <a:ext cx="3683000" cy="492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altLang="en-US" sz="2400" b="0" dirty="0">
                <a:sym typeface="Wingdings" panose="05000000000000000000" pitchFamily="2" charset="2"/>
              </a:rPr>
              <a:t>Population </a:t>
            </a:r>
            <a:r>
              <a:rPr lang="en-CA" altLang="en-US" sz="2400" b="0" dirty="0"/>
              <a:t>&gt; 2 million and critical infrastructure</a:t>
            </a:r>
          </a:p>
          <a:p>
            <a:pPr>
              <a:lnSpc>
                <a:spcPct val="80000"/>
              </a:lnSpc>
            </a:pPr>
            <a:endParaRPr lang="en-CA" altLang="en-US" sz="2400" b="0" dirty="0"/>
          </a:p>
          <a:p>
            <a:pPr>
              <a:lnSpc>
                <a:spcPct val="80000"/>
              </a:lnSpc>
            </a:pPr>
            <a:r>
              <a:rPr lang="en-CA" altLang="en-US" sz="2400" b="0" dirty="0"/>
              <a:t>Hazard </a:t>
            </a:r>
            <a:endParaRPr lang="en-CA" altLang="en-US" sz="2400" b="0" dirty="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</a:pPr>
            <a:r>
              <a:rPr lang="en-CA" altLang="en-US" sz="2000" dirty="0">
                <a:sym typeface="Wingdings" panose="05000000000000000000" pitchFamily="2" charset="2"/>
              </a:rPr>
              <a:t>3 types of earthquakes</a:t>
            </a:r>
          </a:p>
          <a:p>
            <a:pPr lvl="1">
              <a:lnSpc>
                <a:spcPct val="80000"/>
              </a:lnSpc>
            </a:pPr>
            <a:r>
              <a:rPr lang="en-CA" altLang="en-US" sz="2000" dirty="0">
                <a:sym typeface="Wingdings" panose="05000000000000000000" pitchFamily="2" charset="2"/>
              </a:rPr>
              <a:t>sedimentary basin </a:t>
            </a:r>
          </a:p>
          <a:p>
            <a:pPr lvl="1">
              <a:lnSpc>
                <a:spcPct val="80000"/>
              </a:lnSpc>
            </a:pPr>
            <a:endParaRPr lang="en-CA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CA" altLang="en-US" sz="2400" b="0" dirty="0"/>
              <a:t>What will ground shaking be like during a future large earthquake? </a:t>
            </a:r>
          </a:p>
          <a:p>
            <a:pPr lvl="1">
              <a:lnSpc>
                <a:spcPct val="80000"/>
              </a:lnSpc>
            </a:pPr>
            <a:endParaRPr lang="en-CA" altLang="en-US" sz="2400" dirty="0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28600" y="0"/>
            <a:ext cx="152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438400" y="2133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81263" name="Picture 15" descr="Fig_basin_intro_hazard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988"/>
            <a:ext cx="47593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4" name="Picture 16" descr="eq_ty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3625"/>
            <a:ext cx="4724400" cy="302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65" name="Oval 17"/>
          <p:cNvSpPr>
            <a:spLocks noChangeArrowheads="1"/>
          </p:cNvSpPr>
          <p:nvPr/>
        </p:nvSpPr>
        <p:spPr bwMode="auto">
          <a:xfrm rot="18000000">
            <a:off x="2969418" y="4361657"/>
            <a:ext cx="214313" cy="336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 rot="19800000">
            <a:off x="3121025" y="4049713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1400" b="1">
                <a:solidFill>
                  <a:srgbClr val="FF0000"/>
                </a:solidFill>
              </a:rPr>
              <a:t>Georgia basin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0" y="274638"/>
            <a:ext cx="6299200" cy="1143000"/>
          </a:xfrm>
        </p:spPr>
        <p:txBody>
          <a:bodyPr/>
          <a:lstStyle/>
          <a:p>
            <a:r>
              <a:rPr lang="en-CA" altLang="en-US" sz="2800" dirty="0">
                <a:solidFill>
                  <a:schemeClr val="accent2"/>
                </a:solidFill>
              </a:rPr>
              <a:t>Greater Vancouver is area of highest seismic risk in Canada</a:t>
            </a:r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152400" y="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1269" name="Rectangle 21"/>
          <p:cNvSpPr>
            <a:spLocks noChangeArrowheads="1"/>
          </p:cNvSpPr>
          <p:nvPr/>
        </p:nvSpPr>
        <p:spPr bwMode="auto">
          <a:xfrm>
            <a:off x="2514600" y="2209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3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Fraser River Delta </a:t>
            </a:r>
            <a:endParaRPr lang="en-CA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605" b="25003"/>
          <a:stretch/>
        </p:blipFill>
        <p:spPr>
          <a:xfrm>
            <a:off x="-12000" y="1331995"/>
            <a:ext cx="3060000" cy="3516442"/>
          </a:xfrm>
          <a:prstGeom prst="rect">
            <a:avLst/>
          </a:prstGeom>
        </p:spPr>
      </p:pic>
      <p:pic>
        <p:nvPicPr>
          <p:cNvPr id="5" name="Picture 4" descr="map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2124" r="45750" b="22124"/>
          <a:stretch>
            <a:fillRect/>
          </a:stretch>
        </p:blipFill>
        <p:spPr bwMode="auto">
          <a:xfrm>
            <a:off x="3124200" y="1865394"/>
            <a:ext cx="2772000" cy="31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7"/>
          <a:stretch/>
        </p:blipFill>
        <p:spPr bwMode="auto">
          <a:xfrm>
            <a:off x="6019800" y="1712998"/>
            <a:ext cx="3060000" cy="472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124200" y="868363"/>
            <a:ext cx="40386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CA" altLang="en-US" sz="1600" dirty="0">
                <a:solidFill>
                  <a:srgbClr val="0000FF"/>
                </a:solidFill>
              </a:rPr>
              <a:t>Downhole logging</a:t>
            </a:r>
            <a:endParaRPr lang="en-CA" altLang="en-US" sz="1600" dirty="0"/>
          </a:p>
          <a:p>
            <a:pPr>
              <a:lnSpc>
                <a:spcPct val="80000"/>
              </a:lnSpc>
            </a:pPr>
            <a:r>
              <a:rPr lang="en-CA" altLang="en-US" sz="1600" dirty="0">
                <a:solidFill>
                  <a:srgbClr val="009900"/>
                </a:solidFill>
              </a:rPr>
              <a:t>Seismic cone penetration testing [SCPT]</a:t>
            </a:r>
          </a:p>
          <a:p>
            <a:pPr>
              <a:lnSpc>
                <a:spcPct val="80000"/>
              </a:lnSpc>
            </a:pPr>
            <a:r>
              <a:rPr lang="en-CA" altLang="en-US" sz="1600" dirty="0"/>
              <a:t>Surface </a:t>
            </a:r>
            <a:r>
              <a:rPr lang="en-CA" altLang="en-US" sz="1600" dirty="0">
                <a:solidFill>
                  <a:srgbClr val="FF9900"/>
                </a:solidFill>
              </a:rPr>
              <a:t>reflection</a:t>
            </a:r>
            <a:r>
              <a:rPr lang="en-CA" altLang="en-US" sz="1600" dirty="0"/>
              <a:t> / </a:t>
            </a:r>
            <a:r>
              <a:rPr lang="en-CA" altLang="en-US" sz="1600" dirty="0">
                <a:solidFill>
                  <a:srgbClr val="CC0000"/>
                </a:solidFill>
              </a:rPr>
              <a:t>refraction</a:t>
            </a:r>
            <a:r>
              <a:rPr lang="en-CA" altLang="en-US" sz="1600" dirty="0"/>
              <a:t> surveys </a:t>
            </a:r>
            <a:endParaRPr lang="en-CA" altLang="en-US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CA" altLang="en-US" sz="1600" dirty="0" smtClean="0"/>
              <a:t>	Hunter et al. (1998)</a:t>
            </a:r>
            <a:endParaRPr lang="en-CA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0214" y="5172670"/>
            <a:ext cx="58133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Up to ~300 m Holocene deltaic sediments</a:t>
            </a:r>
          </a:p>
          <a:p>
            <a:r>
              <a:rPr lang="en-CA" dirty="0" smtClean="0"/>
              <a:t>Up to ~600 m Pleistocene glacial sediments</a:t>
            </a:r>
          </a:p>
          <a:p>
            <a:r>
              <a:rPr lang="en-CA" dirty="0" smtClean="0"/>
              <a:t>Up to ~1 km depth to Tertiary clastic sedimentary bedrock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76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323850" y="1412875"/>
            <a:ext cx="4608513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699" name="Picture 2" descr="eq_srcpth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2463"/>
            <a:ext cx="44958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altLang="en-US" sz="4000" b="1" dirty="0" smtClean="0">
                <a:solidFill>
                  <a:schemeClr val="accent2"/>
                </a:solidFill>
              </a:rPr>
              <a:t>Earthquake Ground Shaking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390650"/>
            <a:ext cx="3886200" cy="4857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Depends on: 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800" dirty="0" smtClean="0"/>
              <a:t>Earthquake source (mechanism) and depth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800" dirty="0" smtClean="0"/>
              <a:t>Material properties along travel path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800" dirty="0" smtClean="0"/>
              <a:t>Site conditions</a:t>
            </a:r>
          </a:p>
          <a:p>
            <a:pPr eaLnBrk="1" hangingPunct="1">
              <a:lnSpc>
                <a:spcPct val="80000"/>
              </a:lnSpc>
            </a:pPr>
            <a:endParaRPr lang="en-CA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CA" altLang="en-US" sz="2000" b="0" dirty="0" smtClean="0"/>
              <a:t>Ground surface shaking </a:t>
            </a:r>
            <a:r>
              <a:rPr lang="en-CA" altLang="en-US" sz="2000" b="0" dirty="0" smtClean="0">
                <a:solidFill>
                  <a:srgbClr val="CC0000"/>
                </a:solidFill>
              </a:rPr>
              <a:t>(amplitude, frequency and duration) </a:t>
            </a:r>
            <a:r>
              <a:rPr lang="en-CA" altLang="en-US" sz="2000" b="0" dirty="0" smtClean="0"/>
              <a:t>is strongly affected by waves travelling through upper few kilometers (or less)</a:t>
            </a:r>
          </a:p>
          <a:p>
            <a:pPr eaLnBrk="1" hangingPunct="1">
              <a:lnSpc>
                <a:spcPct val="80000"/>
              </a:lnSpc>
            </a:pPr>
            <a:endParaRPr lang="en-CA" altLang="en-US" sz="2000" b="0" dirty="0" smtClean="0"/>
          </a:p>
          <a:p>
            <a:pPr eaLnBrk="1" hangingPunct="1">
              <a:lnSpc>
                <a:spcPct val="80000"/>
              </a:lnSpc>
            </a:pPr>
            <a:r>
              <a:rPr lang="en-CA" altLang="en-US" sz="2000" b="0" dirty="0" smtClean="0"/>
              <a:t>Earthquake damage related to “soft” soils (i.e. low shear-wave velocity material)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800" dirty="0" smtClean="0"/>
              <a:t>1964 Alaska, 1985 Mexico City, 1989 Loma </a:t>
            </a:r>
            <a:r>
              <a:rPr lang="en-CA" altLang="en-US" sz="1800" dirty="0" err="1" smtClean="0"/>
              <a:t>Prieta</a:t>
            </a:r>
            <a:r>
              <a:rPr lang="en-CA" altLang="en-US" sz="1800" dirty="0" smtClean="0"/>
              <a:t>,  1994 Northridge, 1995 Kobe </a:t>
            </a:r>
          </a:p>
        </p:txBody>
      </p:sp>
      <p:pic>
        <p:nvPicPr>
          <p:cNvPr id="29702" name="Picture 5" descr="gtpvel4c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14475"/>
            <a:ext cx="579438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gtpvel4c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557338"/>
            <a:ext cx="1587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2401888" y="2913063"/>
            <a:ext cx="381000" cy="1020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1258888" y="2379663"/>
            <a:ext cx="190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400" b="1">
                <a:solidFill>
                  <a:srgbClr val="0000FF"/>
                </a:solidFill>
              </a:rPr>
              <a:t>Sedimentary basin (3D structure)</a:t>
            </a: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3924300" y="3810000"/>
            <a:ext cx="76200" cy="258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2195513" y="1557338"/>
            <a:ext cx="134620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400" b="1" dirty="0">
                <a:solidFill>
                  <a:srgbClr val="FF0000"/>
                </a:solidFill>
              </a:rPr>
              <a:t>Soil profile</a:t>
            </a:r>
          </a:p>
          <a:p>
            <a:pPr algn="ctr" eaLnBrk="1" hangingPunct="1"/>
            <a:r>
              <a:rPr lang="en-CA" altLang="en-US" sz="1400" b="1" dirty="0">
                <a:solidFill>
                  <a:srgbClr val="FF0000"/>
                </a:solidFill>
              </a:rPr>
              <a:t>(1D structure)</a:t>
            </a:r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2987675" y="2060575"/>
            <a:ext cx="936625" cy="17287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BFF-AC61-4B29-BC65-5AE2B29CFFC5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altLang="en-US" b="1" dirty="0">
                <a:solidFill>
                  <a:schemeClr val="accent2"/>
                </a:solidFill>
              </a:rPr>
              <a:t>Ground Motion Amplification</a:t>
            </a:r>
            <a:r>
              <a:rPr lang="en-CA" altLang="en-US" b="1" dirty="0"/>
              <a:t/>
            </a:r>
            <a:br>
              <a:rPr lang="en-CA" altLang="en-US" b="1" dirty="0"/>
            </a:br>
            <a:r>
              <a:rPr lang="en-CA" altLang="en-US" sz="2000" dirty="0" smtClean="0"/>
              <a:t>(e.g</a:t>
            </a:r>
            <a:r>
              <a:rPr lang="en-CA" altLang="en-US" sz="2000" dirty="0"/>
              <a:t>. soft soil overlying firm ground/bedrock)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4301"/>
          <a:stretch>
            <a:fillRect/>
          </a:stretch>
        </p:blipFill>
        <p:spPr bwMode="auto">
          <a:xfrm>
            <a:off x="1600200" y="1206500"/>
            <a:ext cx="5867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120775" y="1339850"/>
            <a:ext cx="3527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600" b="1">
                <a:solidFill>
                  <a:srgbClr val="CC0000"/>
                </a:solidFill>
              </a:rPr>
              <a:t>1D impedance-based amplification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1143000" y="4311650"/>
            <a:ext cx="3429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CA" altLang="en-US" sz="1600" b="1" dirty="0">
                <a:solidFill>
                  <a:srgbClr val="CC0000"/>
                </a:solidFill>
              </a:rPr>
              <a:t>1D resonance-based amplification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4403725" y="1339850"/>
            <a:ext cx="298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600" b="1">
                <a:solidFill>
                  <a:srgbClr val="CC0000"/>
                </a:solidFill>
              </a:rPr>
              <a:t>2D &amp; 3D amplification effects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4419600" y="4311650"/>
            <a:ext cx="2205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600" b="1" dirty="0">
                <a:solidFill>
                  <a:srgbClr val="CC0000"/>
                </a:solidFill>
              </a:rPr>
              <a:t>2D &amp; 3D edge effects</a:t>
            </a:r>
          </a:p>
        </p:txBody>
      </p:sp>
    </p:spTree>
    <p:extLst>
      <p:ext uri="{BB962C8B-B14F-4D97-AF65-F5344CB8AC3E}">
        <p14:creationId xmlns:p14="http://schemas.microsoft.com/office/powerpoint/2010/main" val="5640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1-D site response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0" dirty="0" smtClean="0"/>
              <a:t>Site effect from vertically propagating shear waves depends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Soil layer thickness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Shear stiffness of soil (Vs or </a:t>
            </a:r>
            <a:r>
              <a:rPr lang="en-CA" sz="2000" b="0" dirty="0" err="1" smtClean="0"/>
              <a:t>Gs</a:t>
            </a:r>
            <a:r>
              <a:rPr lang="en-CA" sz="2000" b="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Input 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Impedance ratio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Soil damping</a:t>
            </a:r>
            <a:endParaRPr lang="en-CA" sz="2000" b="0" dirty="0"/>
          </a:p>
        </p:txBody>
      </p:sp>
      <p:sp>
        <p:nvSpPr>
          <p:cNvPr id="5" name="Right Brace 4"/>
          <p:cNvSpPr/>
          <p:nvPr/>
        </p:nvSpPr>
        <p:spPr>
          <a:xfrm>
            <a:off x="4876800" y="1676400"/>
            <a:ext cx="1524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Brace 5"/>
          <p:cNvSpPr/>
          <p:nvPr/>
        </p:nvSpPr>
        <p:spPr>
          <a:xfrm>
            <a:off x="4876800" y="2362200"/>
            <a:ext cx="1524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Brace 6"/>
          <p:cNvSpPr/>
          <p:nvPr/>
        </p:nvSpPr>
        <p:spPr>
          <a:xfrm>
            <a:off x="4876800" y="2971800"/>
            <a:ext cx="1524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029200" y="1676400"/>
            <a:ext cx="346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Natural frequencies of the system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373868"/>
            <a:ext cx="188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Input frequencies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2983468"/>
            <a:ext cx="105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Damping</a:t>
            </a:r>
            <a:endParaRPr lang="en-CA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1420" r="51584" b="51008"/>
          <a:stretch/>
        </p:blipFill>
        <p:spPr bwMode="auto">
          <a:xfrm>
            <a:off x="914400" y="3886200"/>
            <a:ext cx="343813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62909" r="51584" b="1848"/>
          <a:stretch/>
        </p:blipFill>
        <p:spPr bwMode="auto">
          <a:xfrm>
            <a:off x="4495800" y="3721800"/>
            <a:ext cx="3907777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0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Modeling soil cyclic behaviour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305800" cy="35798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FD Equivalent-linear method (e.g., Shake91)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 smtClean="0"/>
              <a:t>TD Nonlinear method (e.g., </a:t>
            </a:r>
            <a:r>
              <a:rPr lang="en-CA" sz="2000" b="0" dirty="0" err="1" smtClean="0"/>
              <a:t>Deepsoil</a:t>
            </a:r>
            <a:r>
              <a:rPr lang="en-CA" sz="2000" b="0" dirty="0" smtClean="0"/>
              <a:t>)</a:t>
            </a:r>
            <a:endParaRPr lang="en-CA" sz="2000" b="0" dirty="0"/>
          </a:p>
          <a:p>
            <a:r>
              <a:rPr lang="en-US" sz="2000" b="0" dirty="0" smtClean="0"/>
              <a:t>Considerable differences (80%) between two methods are expected - differences </a:t>
            </a:r>
            <a:r>
              <a:rPr lang="en-US" sz="2000" b="0" dirty="0"/>
              <a:t>in </a:t>
            </a:r>
            <a:r>
              <a:rPr lang="en-US" sz="2000" b="0" dirty="0" smtClean="0"/>
              <a:t>numerical (FD vs TD) methods</a:t>
            </a:r>
            <a:r>
              <a:rPr lang="en-US" sz="2000" b="0" dirty="0"/>
              <a:t>, damping formulations, and </a:t>
            </a:r>
            <a:r>
              <a:rPr lang="en-US" sz="2000" b="0" dirty="0" smtClean="0"/>
              <a:t>implementation of nonlinear </a:t>
            </a:r>
            <a:r>
              <a:rPr lang="en-US" sz="2000" b="0" dirty="0"/>
              <a:t>soil </a:t>
            </a:r>
            <a:r>
              <a:rPr lang="en-US" sz="2000" b="0" dirty="0" smtClean="0"/>
              <a:t>response </a:t>
            </a:r>
            <a:r>
              <a:rPr lang="en-US" sz="2000" b="0" dirty="0" err="1" smtClean="0"/>
              <a:t>behaviour</a:t>
            </a:r>
            <a:r>
              <a:rPr lang="en-US" sz="2000" b="0" dirty="0" smtClean="0"/>
              <a:t> (EQL vs fully NL)</a:t>
            </a:r>
          </a:p>
          <a:p>
            <a:r>
              <a:rPr lang="en-CA" sz="2000" b="0" dirty="0" smtClean="0"/>
              <a:t>TD-NL method is considered more appropriate for modeling soil nonlinear behaviour than FD-EQL (Tsai and Chen 2014) </a:t>
            </a:r>
          </a:p>
          <a:p>
            <a:r>
              <a:rPr lang="en-CA" sz="2000" dirty="0" smtClean="0"/>
              <a:t>All previous dynamic soil modeling behaviour of the Fraser River delta was accomplished using FD-EQL (Shake)</a:t>
            </a:r>
            <a:r>
              <a:rPr lang="en-CA" sz="2000" b="0" dirty="0" smtClean="0"/>
              <a:t>; </a:t>
            </a:r>
            <a:r>
              <a:rPr lang="en-CA" sz="2000" b="0" dirty="0"/>
              <a:t>Harris et al. (1998), Finn et al. (</a:t>
            </a:r>
            <a:r>
              <a:rPr lang="en-CA" sz="2000" b="0" dirty="0" smtClean="0"/>
              <a:t>2003), </a:t>
            </a:r>
            <a:r>
              <a:rPr lang="en-CA" sz="2000" b="0" dirty="0" err="1" smtClean="0"/>
              <a:t>Uthayakumar</a:t>
            </a:r>
            <a:r>
              <a:rPr lang="en-CA" sz="2000" b="0" dirty="0" smtClean="0"/>
              <a:t> &amp; </a:t>
            </a:r>
            <a:r>
              <a:rPr lang="en-CA" sz="2000" b="0" dirty="0" err="1" smtClean="0"/>
              <a:t>Naesgaard</a:t>
            </a:r>
            <a:r>
              <a:rPr lang="en-CA" sz="2000" b="0" dirty="0" smtClean="0"/>
              <a:t> (2004). </a:t>
            </a:r>
          </a:p>
          <a:p>
            <a:r>
              <a:rPr lang="en-CA" sz="2000" dirty="0" smtClean="0"/>
              <a:t>We select to perform TD-NL soil analysis for the Fraser River delta</a:t>
            </a:r>
          </a:p>
        </p:txBody>
      </p:sp>
    </p:spTree>
    <p:extLst>
      <p:ext uri="{BB962C8B-B14F-4D97-AF65-F5344CB8AC3E}">
        <p14:creationId xmlns:p14="http://schemas.microsoft.com/office/powerpoint/2010/main" val="87262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6800" y="838200"/>
            <a:ext cx="3888000" cy="57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548640"/>
          </a:xfrm>
        </p:spPr>
        <p:txBody>
          <a:bodyPr/>
          <a:lstStyle/>
          <a:p>
            <a:r>
              <a:rPr lang="en-CA" dirty="0" err="1" smtClean="0">
                <a:solidFill>
                  <a:schemeClr val="accent2"/>
                </a:solidFill>
              </a:rPr>
              <a:t>Deepsoil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762000"/>
            <a:ext cx="4206240" cy="3579849"/>
          </a:xfrm>
        </p:spPr>
        <p:txBody>
          <a:bodyPr>
            <a:noAutofit/>
          </a:bodyPr>
          <a:lstStyle/>
          <a:p>
            <a:r>
              <a:rPr lang="en-CA" sz="1800" b="0" dirty="0"/>
              <a:t>TD Nonlinear </a:t>
            </a:r>
            <a:r>
              <a:rPr lang="en-CA" sz="1800" b="0" dirty="0" smtClean="0"/>
              <a:t>soil response modeling software, version 6.1 (Y. </a:t>
            </a:r>
            <a:r>
              <a:rPr lang="en-CA" sz="1800" b="0" dirty="0" err="1" smtClean="0"/>
              <a:t>Hashash</a:t>
            </a:r>
            <a:r>
              <a:rPr lang="en-CA" sz="1800" b="0" dirty="0" smtClean="0"/>
              <a:t> et al. 2015) 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Model </a:t>
            </a:r>
            <a:r>
              <a:rPr lang="en-US" altLang="en-US" sz="1800" dirty="0"/>
              <a:t>parameters: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/>
              <a:t>Dynamic soil properties</a:t>
            </a:r>
            <a:r>
              <a:rPr lang="en-US" altLang="en-US" sz="1800" dirty="0"/>
              <a:t>: shear modulus and damping ratio curves</a:t>
            </a:r>
          </a:p>
          <a:p>
            <a:pPr lvl="1">
              <a:lnSpc>
                <a:spcPct val="90000"/>
              </a:lnSpc>
            </a:pPr>
            <a:r>
              <a:rPr lang="en-US" altLang="en-US" sz="1800" b="1" dirty="0"/>
              <a:t>Soil profile</a:t>
            </a:r>
            <a:r>
              <a:rPr lang="en-US" altLang="en-US" sz="1800" dirty="0"/>
              <a:t>: h, </a:t>
            </a:r>
            <a:r>
              <a:rPr lang="en-US" altLang="en-US" sz="1800" i="1" dirty="0">
                <a:sym typeface="Symbol" panose="05050102010706020507" pitchFamily="18" charset="2"/>
              </a:rPr>
              <a:t>ρ</a:t>
            </a:r>
            <a:r>
              <a:rPr lang="en-US" altLang="en-US" sz="1800" dirty="0" smtClean="0">
                <a:sym typeface="Symbol" panose="05050102010706020507" pitchFamily="18" charset="2"/>
              </a:rPr>
              <a:t>, </a:t>
            </a:r>
            <a:r>
              <a:rPr lang="en-US" altLang="en-US" sz="1800" dirty="0">
                <a:sym typeface="Symbol" panose="05050102010706020507" pitchFamily="18" charset="2"/>
              </a:rPr>
              <a:t>and </a:t>
            </a:r>
            <a:r>
              <a:rPr lang="en-US" altLang="en-US" sz="1800" dirty="0" smtClean="0"/>
              <a:t>V</a:t>
            </a:r>
            <a:r>
              <a:rPr lang="en-US" altLang="en-US" sz="1800" baseline="-25000" dirty="0" smtClean="0"/>
              <a:t>s</a:t>
            </a:r>
            <a:r>
              <a:rPr lang="en-US" altLang="en-US" sz="1800" dirty="0" smtClean="0"/>
              <a:t> (or </a:t>
            </a:r>
            <a:r>
              <a:rPr lang="en-US" altLang="en-US" sz="1800" dirty="0" err="1" smtClean="0"/>
              <a:t>G</a:t>
            </a:r>
            <a:r>
              <a:rPr lang="en-US" altLang="en-US" sz="1800" baseline="-25000" dirty="0" err="1" smtClean="0"/>
              <a:t>max</a:t>
            </a:r>
            <a:r>
              <a:rPr lang="en-US" altLang="en-US" sz="1800" dirty="0" smtClean="0"/>
              <a:t>)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1800" b="1" dirty="0"/>
              <a:t>Input motion</a:t>
            </a:r>
            <a:r>
              <a:rPr lang="en-US" altLang="en-US" sz="1800" dirty="0"/>
              <a:t>: </a:t>
            </a:r>
            <a:r>
              <a:rPr lang="en-US" altLang="en-US" sz="1800" dirty="0" smtClean="0"/>
              <a:t>shear motion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Empirical mega-thrust recordings in Japan and Chile </a:t>
            </a:r>
            <a:r>
              <a:rPr lang="en-US" altLang="en-US" sz="1800" dirty="0" smtClean="0">
                <a:solidFill>
                  <a:schemeClr val="accent2"/>
                </a:solidFill>
              </a:rPr>
              <a:t>(presented here; work accomplished with Osama Abuhajar)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Synthetic mega-thrust motions for Cascadia subduction zone </a:t>
            </a:r>
            <a:r>
              <a:rPr lang="en-US" altLang="en-US" sz="1800" dirty="0" smtClean="0">
                <a:solidFill>
                  <a:schemeClr val="accent2"/>
                </a:solidFill>
              </a:rPr>
              <a:t>(for  Frontiers paper)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endParaRPr lang="en-CA" sz="1800" b="0" dirty="0" smtClean="0"/>
          </a:p>
        </p:txBody>
      </p:sp>
      <p:pic>
        <p:nvPicPr>
          <p:cNvPr id="6" name="Picture 24" descr="latex-image-1.pdf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48383" y="2539870"/>
            <a:ext cx="1257392" cy="27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96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1936"/>
            <a:ext cx="3657600" cy="3712464"/>
          </a:xfrm>
        </p:spPr>
        <p:txBody>
          <a:bodyPr>
            <a:noAutofit/>
          </a:bodyPr>
          <a:lstStyle/>
          <a:p>
            <a:r>
              <a:rPr lang="en-CA" sz="2000" b="0" dirty="0" smtClean="0"/>
              <a:t>Selected three ‘representative’ 1D soil profiles of the FRD</a:t>
            </a:r>
          </a:p>
          <a:p>
            <a:r>
              <a:rPr lang="en-CA" sz="2000" b="0" dirty="0" smtClean="0"/>
              <a:t>Borehole locations with downhole Vs profiling accomplished in the 1990’s </a:t>
            </a:r>
            <a:r>
              <a:rPr lang="en-CA" sz="1600" b="0" dirty="0" smtClean="0"/>
              <a:t>(</a:t>
            </a:r>
            <a:r>
              <a:rPr lang="en-CA" sz="1600" b="0" dirty="0" err="1" smtClean="0"/>
              <a:t>Clague</a:t>
            </a:r>
            <a:r>
              <a:rPr lang="en-CA" sz="1600" b="0" dirty="0" smtClean="0"/>
              <a:t> et al. 1998, Hunter et al. 1998)</a:t>
            </a:r>
          </a:p>
          <a:p>
            <a:r>
              <a:rPr lang="en-CA" sz="2000" b="0" dirty="0" smtClean="0"/>
              <a:t>96-1 primarily </a:t>
            </a:r>
            <a:r>
              <a:rPr lang="en-CA" sz="2000" dirty="0" smtClean="0"/>
              <a:t>silty</a:t>
            </a:r>
            <a:r>
              <a:rPr lang="en-CA" sz="2000" b="0" dirty="0"/>
              <a:t> </a:t>
            </a:r>
            <a:r>
              <a:rPr lang="en-CA" sz="2000" b="0" dirty="0" smtClean="0"/>
              <a:t>site</a:t>
            </a:r>
            <a:endParaRPr lang="en-CA" sz="2000" b="0" dirty="0"/>
          </a:p>
          <a:p>
            <a:r>
              <a:rPr lang="en-CA" sz="2000" b="0" dirty="0" smtClean="0"/>
              <a:t>87-1 primarily </a:t>
            </a:r>
            <a:r>
              <a:rPr lang="en-CA" sz="2000" dirty="0" smtClean="0"/>
              <a:t>sandy</a:t>
            </a:r>
            <a:r>
              <a:rPr lang="en-CA" sz="2000" b="0" dirty="0" smtClean="0"/>
              <a:t> site</a:t>
            </a:r>
          </a:p>
          <a:p>
            <a:r>
              <a:rPr lang="en-CA" sz="2000" b="0" dirty="0" smtClean="0"/>
              <a:t>90-2 alternating sands and silts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9415887"/>
              </p:ext>
            </p:extLst>
          </p:nvPr>
        </p:nvGraphicFramePr>
        <p:xfrm>
          <a:off x="990600" y="4648200"/>
          <a:ext cx="2971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0668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Holocene 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Pleistocene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96-1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302 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540 m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87-1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180 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540 m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90-2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100 m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550 m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Fraser river delta (FRD) </a:t>
            </a:r>
            <a:endParaRPr lang="en-CA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066800"/>
            <a:ext cx="4343400" cy="4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3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952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Earthquake Site Response of fraser river delta sediments for Cascadia mega-thrust events</vt:lpstr>
      <vt:lpstr>Greater Vancouver is area of highest seismic risk in Canada</vt:lpstr>
      <vt:lpstr>Fraser River Delta </vt:lpstr>
      <vt:lpstr>Earthquake Ground Shaking</vt:lpstr>
      <vt:lpstr>Ground Motion Amplification (e.g. soft soil overlying firm ground/bedrock)</vt:lpstr>
      <vt:lpstr>1-D site response</vt:lpstr>
      <vt:lpstr>Modeling soil cyclic behaviour</vt:lpstr>
      <vt:lpstr>Deepsoil</vt:lpstr>
      <vt:lpstr>Fraser river delta (FRD) </vt:lpstr>
      <vt:lpstr>Dynamic soil behaviour</vt:lpstr>
      <vt:lpstr>Vs profiles</vt:lpstr>
      <vt:lpstr>Empirical input motions</vt:lpstr>
      <vt:lpstr>Input Motions</vt:lpstr>
      <vt:lpstr>TD-NL modeling Results</vt:lpstr>
      <vt:lpstr>Response spectra</vt:lpstr>
      <vt:lpstr>Response spectra</vt:lpstr>
      <vt:lpstr>Comparison between three sites</vt:lpstr>
      <vt:lpstr>Spectral amplification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trends in Engineering Seismology</dc:title>
  <dc:creator>Gail</dc:creator>
  <cp:lastModifiedBy>Sheri</cp:lastModifiedBy>
  <cp:revision>134</cp:revision>
  <dcterms:created xsi:type="dcterms:W3CDTF">2006-08-16T00:00:00Z</dcterms:created>
  <dcterms:modified xsi:type="dcterms:W3CDTF">2016-09-15T06:31:43Z</dcterms:modified>
</cp:coreProperties>
</file>