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3" r:id="rId2"/>
    <p:sldId id="299" r:id="rId3"/>
    <p:sldId id="304" r:id="rId4"/>
    <p:sldId id="303" r:id="rId5"/>
    <p:sldId id="301" r:id="rId6"/>
    <p:sldId id="300" r:id="rId7"/>
    <p:sldId id="306" r:id="rId8"/>
    <p:sldId id="259" r:id="rId9"/>
    <p:sldId id="260" r:id="rId10"/>
    <p:sldId id="305" r:id="rId11"/>
    <p:sldId id="307" r:id="rId12"/>
    <p:sldId id="308" r:id="rId13"/>
    <p:sldId id="309" r:id="rId14"/>
    <p:sldId id="310" r:id="rId15"/>
    <p:sldId id="311" r:id="rId16"/>
    <p:sldId id="263" r:id="rId17"/>
    <p:sldId id="264" r:id="rId18"/>
    <p:sldId id="265" r:id="rId19"/>
    <p:sldId id="296" r:id="rId20"/>
    <p:sldId id="297" r:id="rId21"/>
    <p:sldId id="314" r:id="rId2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1pPr>
    <a:lvl2pPr marL="457200" algn="l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2pPr>
    <a:lvl3pPr marL="914400" algn="l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3pPr>
    <a:lvl4pPr marL="1371600" algn="l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4pPr>
    <a:lvl5pPr marL="1828800" algn="l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339933"/>
    <a:srgbClr val="1290E6"/>
    <a:srgbClr val="996633"/>
    <a:srgbClr val="339966"/>
    <a:srgbClr val="003366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192" autoAdjust="0"/>
    <p:restoredTop sz="90929"/>
  </p:normalViewPr>
  <p:slideViewPr>
    <p:cSldViewPr>
      <p:cViewPr>
        <p:scale>
          <a:sx n="109" d="100"/>
          <a:sy n="109" d="100"/>
        </p:scale>
        <p:origin x="-95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9F5F16-05B8-4D09-BD43-DE052B96C420}" type="doc">
      <dgm:prSet loTypeId="urn:microsoft.com/office/officeart/2005/8/layout/process2" loCatId="process" qsTypeId="urn:microsoft.com/office/officeart/2005/8/quickstyle/3d3" qsCatId="3D" csTypeId="urn:microsoft.com/office/officeart/2005/8/colors/accent2_2" csCatId="accent2" phldr="1"/>
      <dgm:spPr/>
    </dgm:pt>
    <dgm:pt modelId="{DAB69C98-E548-4A24-95EB-CCDA60B6364C}">
      <dgm:prSet phldrT="[Text]"/>
      <dgm:spPr/>
      <dgm:t>
        <a:bodyPr/>
        <a:lstStyle/>
        <a:p>
          <a:r>
            <a:rPr lang="en-US" dirty="0" smtClean="0"/>
            <a:t>Climate model and emission scenario selection</a:t>
          </a:r>
          <a:endParaRPr lang="en-US" dirty="0"/>
        </a:p>
      </dgm:t>
    </dgm:pt>
    <dgm:pt modelId="{6257E2E1-A271-4A1A-81FA-4474C3022949}" type="parTrans" cxnId="{879C69AA-ADFB-4F46-8157-A05C89A42BC1}">
      <dgm:prSet/>
      <dgm:spPr/>
      <dgm:t>
        <a:bodyPr/>
        <a:lstStyle/>
        <a:p>
          <a:endParaRPr lang="en-US"/>
        </a:p>
      </dgm:t>
    </dgm:pt>
    <dgm:pt modelId="{42618A78-E8DC-4EA5-9786-2C1C910DD82C}" type="sibTrans" cxnId="{879C69AA-ADFB-4F46-8157-A05C89A42BC1}">
      <dgm:prSet/>
      <dgm:spPr/>
      <dgm:t>
        <a:bodyPr/>
        <a:lstStyle/>
        <a:p>
          <a:endParaRPr lang="en-US"/>
        </a:p>
      </dgm:t>
    </dgm:pt>
    <dgm:pt modelId="{A8DF310C-F69E-441E-A280-AF2C3D776AA8}">
      <dgm:prSet phldrT="[Text]"/>
      <dgm:spPr/>
      <dgm:t>
        <a:bodyPr/>
        <a:lstStyle/>
        <a:p>
          <a:r>
            <a:rPr lang="en-US" dirty="0" smtClean="0"/>
            <a:t>Hydrologic and hydraulic model selection and application</a:t>
          </a:r>
          <a:endParaRPr lang="en-US" dirty="0"/>
        </a:p>
      </dgm:t>
    </dgm:pt>
    <dgm:pt modelId="{6BB700A3-8BC1-4C64-A226-413A7ACE72CE}" type="parTrans" cxnId="{8A22E9E1-FA96-4C13-9E92-676796C4F7DA}">
      <dgm:prSet/>
      <dgm:spPr/>
      <dgm:t>
        <a:bodyPr/>
        <a:lstStyle/>
        <a:p>
          <a:endParaRPr lang="en-US"/>
        </a:p>
      </dgm:t>
    </dgm:pt>
    <dgm:pt modelId="{BDC23AF0-8CFC-435F-9DFE-547D278260F8}" type="sibTrans" cxnId="{8A22E9E1-FA96-4C13-9E92-676796C4F7DA}">
      <dgm:prSet/>
      <dgm:spPr/>
      <dgm:t>
        <a:bodyPr/>
        <a:lstStyle/>
        <a:p>
          <a:endParaRPr lang="en-US"/>
        </a:p>
      </dgm:t>
    </dgm:pt>
    <dgm:pt modelId="{BB8674A9-63FB-4822-AF82-7C7DBD4396F3}">
      <dgm:prSet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dirty="0" smtClean="0"/>
            <a:t>Downscaling of climate model data</a:t>
          </a:r>
        </a:p>
        <a:p>
          <a:pPr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dirty="0"/>
        </a:p>
      </dgm:t>
    </dgm:pt>
    <dgm:pt modelId="{599E28F1-680B-4D66-8C80-07CC99CF0C4B}" type="parTrans" cxnId="{E2E91279-208E-4980-A435-A6BEDFBB2858}">
      <dgm:prSet/>
      <dgm:spPr/>
      <dgm:t>
        <a:bodyPr/>
        <a:lstStyle/>
        <a:p>
          <a:endParaRPr lang="en-US"/>
        </a:p>
      </dgm:t>
    </dgm:pt>
    <dgm:pt modelId="{660A9C4F-AFC5-4523-B5B3-4F30DE14F00B}" type="sibTrans" cxnId="{E2E91279-208E-4980-A435-A6BEDFBB2858}">
      <dgm:prSet/>
      <dgm:spPr/>
      <dgm:t>
        <a:bodyPr/>
        <a:lstStyle/>
        <a:p>
          <a:endParaRPr lang="en-US"/>
        </a:p>
      </dgm:t>
    </dgm:pt>
    <dgm:pt modelId="{38EF0441-40A8-4A3E-9176-994819F6B41A}">
      <dgm:prSet/>
      <dgm:spPr/>
      <dgm:t>
        <a:bodyPr/>
        <a:lstStyle/>
        <a:p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Flood frequency analysis</a:t>
          </a:r>
          <a:endParaRPr lang="en-US" dirty="0"/>
        </a:p>
      </dgm:t>
    </dgm:pt>
    <dgm:pt modelId="{7845A850-55C6-4A54-ABCD-F3DD54FE714E}" type="parTrans" cxnId="{F50D97BE-FB26-474C-9080-2E38BCDD6161}">
      <dgm:prSet/>
      <dgm:spPr/>
      <dgm:t>
        <a:bodyPr/>
        <a:lstStyle/>
        <a:p>
          <a:endParaRPr lang="en-US"/>
        </a:p>
      </dgm:t>
    </dgm:pt>
    <dgm:pt modelId="{A8262E4B-577F-4627-A16A-97F3449ED5FC}" type="sibTrans" cxnId="{F50D97BE-FB26-474C-9080-2E38BCDD6161}">
      <dgm:prSet/>
      <dgm:spPr/>
      <dgm:t>
        <a:bodyPr/>
        <a:lstStyle/>
        <a:p>
          <a:endParaRPr lang="en-US"/>
        </a:p>
      </dgm:t>
    </dgm:pt>
    <dgm:pt modelId="{CD17C292-061C-469E-B9FF-D4F22981B118}" type="pres">
      <dgm:prSet presAssocID="{D59F5F16-05B8-4D09-BD43-DE052B96C420}" presName="linearFlow" presStyleCnt="0">
        <dgm:presLayoutVars>
          <dgm:resizeHandles val="exact"/>
        </dgm:presLayoutVars>
      </dgm:prSet>
      <dgm:spPr/>
    </dgm:pt>
    <dgm:pt modelId="{2D06FD35-2D65-49CD-8967-98E46B6F0A44}" type="pres">
      <dgm:prSet presAssocID="{DAB69C98-E548-4A24-95EB-CCDA60B6364C}" presName="node" presStyleLbl="node1" presStyleIdx="0" presStyleCnt="4" custScaleX="1390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E561E7-607A-4474-ACDA-4025007E178C}" type="pres">
      <dgm:prSet presAssocID="{42618A78-E8DC-4EA5-9786-2C1C910DD82C}" presName="sibTrans" presStyleLbl="sibTrans2D1" presStyleIdx="0" presStyleCnt="3"/>
      <dgm:spPr/>
      <dgm:t>
        <a:bodyPr/>
        <a:lstStyle/>
        <a:p>
          <a:endParaRPr lang="en-US"/>
        </a:p>
      </dgm:t>
    </dgm:pt>
    <dgm:pt modelId="{B5CB8A37-5348-41E3-BFF8-DCA9BC5DC109}" type="pres">
      <dgm:prSet presAssocID="{42618A78-E8DC-4EA5-9786-2C1C910DD82C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EC6A2C4D-CE57-429A-A8EA-D1D1E92C3140}" type="pres">
      <dgm:prSet presAssocID="{BB8674A9-63FB-4822-AF82-7C7DBD4396F3}" presName="node" presStyleLbl="node1" presStyleIdx="1" presStyleCnt="4" custScaleX="1390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6CC880-C18C-4A98-9FF7-6DBBF08BEA33}" type="pres">
      <dgm:prSet presAssocID="{660A9C4F-AFC5-4523-B5B3-4F30DE14F00B}" presName="sibTrans" presStyleLbl="sibTrans2D1" presStyleIdx="1" presStyleCnt="3"/>
      <dgm:spPr/>
      <dgm:t>
        <a:bodyPr/>
        <a:lstStyle/>
        <a:p>
          <a:endParaRPr lang="en-US"/>
        </a:p>
      </dgm:t>
    </dgm:pt>
    <dgm:pt modelId="{0D7EC187-05FC-4B37-B1D5-C5A1EAC500A4}" type="pres">
      <dgm:prSet presAssocID="{660A9C4F-AFC5-4523-B5B3-4F30DE14F00B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ADE3C15D-AF9A-4CF6-ACA1-FB1BC6C5C0D8}" type="pres">
      <dgm:prSet presAssocID="{A8DF310C-F69E-441E-A280-AF2C3D776AA8}" presName="node" presStyleLbl="node1" presStyleIdx="2" presStyleCnt="4" custScaleX="1390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A5F695-31B3-4462-BF3F-4364E43E38DE}" type="pres">
      <dgm:prSet presAssocID="{BDC23AF0-8CFC-435F-9DFE-547D278260F8}" presName="sibTrans" presStyleLbl="sibTrans2D1" presStyleIdx="2" presStyleCnt="3"/>
      <dgm:spPr/>
      <dgm:t>
        <a:bodyPr/>
        <a:lstStyle/>
        <a:p>
          <a:endParaRPr lang="en-US"/>
        </a:p>
      </dgm:t>
    </dgm:pt>
    <dgm:pt modelId="{8A6D8D79-3382-46F2-84CF-32CC42DF8FE8}" type="pres">
      <dgm:prSet presAssocID="{BDC23AF0-8CFC-435F-9DFE-547D278260F8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FDF49833-A8DE-4BF6-BC7F-09E544824271}" type="pres">
      <dgm:prSet presAssocID="{38EF0441-40A8-4A3E-9176-994819F6B41A}" presName="node" presStyleLbl="node1" presStyleIdx="3" presStyleCnt="4" custScaleX="1390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084244E-5783-4802-B813-3E13C1E50E0C}" type="presOf" srcId="{38EF0441-40A8-4A3E-9176-994819F6B41A}" destId="{FDF49833-A8DE-4BF6-BC7F-09E544824271}" srcOrd="0" destOrd="0" presId="urn:microsoft.com/office/officeart/2005/8/layout/process2"/>
    <dgm:cxn modelId="{243A88C6-711E-4652-98AD-C3D4931CDB15}" type="presOf" srcId="{660A9C4F-AFC5-4523-B5B3-4F30DE14F00B}" destId="{0D7EC187-05FC-4B37-B1D5-C5A1EAC500A4}" srcOrd="1" destOrd="0" presId="urn:microsoft.com/office/officeart/2005/8/layout/process2"/>
    <dgm:cxn modelId="{EDD1DF89-893C-49B7-8FAB-C36D4693E074}" type="presOf" srcId="{660A9C4F-AFC5-4523-B5B3-4F30DE14F00B}" destId="{6E6CC880-C18C-4A98-9FF7-6DBBF08BEA33}" srcOrd="0" destOrd="0" presId="urn:microsoft.com/office/officeart/2005/8/layout/process2"/>
    <dgm:cxn modelId="{83033AF0-6A56-4A8B-B648-10F70E488318}" type="presOf" srcId="{42618A78-E8DC-4EA5-9786-2C1C910DD82C}" destId="{43E561E7-607A-4474-ACDA-4025007E178C}" srcOrd="0" destOrd="0" presId="urn:microsoft.com/office/officeart/2005/8/layout/process2"/>
    <dgm:cxn modelId="{2B8A8C5F-0E68-485E-9D74-B726DBC4BAB6}" type="presOf" srcId="{42618A78-E8DC-4EA5-9786-2C1C910DD82C}" destId="{B5CB8A37-5348-41E3-BFF8-DCA9BC5DC109}" srcOrd="1" destOrd="0" presId="urn:microsoft.com/office/officeart/2005/8/layout/process2"/>
    <dgm:cxn modelId="{8A22E9E1-FA96-4C13-9E92-676796C4F7DA}" srcId="{D59F5F16-05B8-4D09-BD43-DE052B96C420}" destId="{A8DF310C-F69E-441E-A280-AF2C3D776AA8}" srcOrd="2" destOrd="0" parTransId="{6BB700A3-8BC1-4C64-A226-413A7ACE72CE}" sibTransId="{BDC23AF0-8CFC-435F-9DFE-547D278260F8}"/>
    <dgm:cxn modelId="{7BF9246D-3D28-48DC-8BDB-7D6257AFC867}" type="presOf" srcId="{DAB69C98-E548-4A24-95EB-CCDA60B6364C}" destId="{2D06FD35-2D65-49CD-8967-98E46B6F0A44}" srcOrd="0" destOrd="0" presId="urn:microsoft.com/office/officeart/2005/8/layout/process2"/>
    <dgm:cxn modelId="{8DC214D5-9EB2-4C04-8B10-63462255F81D}" type="presOf" srcId="{D59F5F16-05B8-4D09-BD43-DE052B96C420}" destId="{CD17C292-061C-469E-B9FF-D4F22981B118}" srcOrd="0" destOrd="0" presId="urn:microsoft.com/office/officeart/2005/8/layout/process2"/>
    <dgm:cxn modelId="{84D077F7-DCFA-4E82-874B-E134F3F8AE01}" type="presOf" srcId="{BDC23AF0-8CFC-435F-9DFE-547D278260F8}" destId="{DBA5F695-31B3-4462-BF3F-4364E43E38DE}" srcOrd="0" destOrd="0" presId="urn:microsoft.com/office/officeart/2005/8/layout/process2"/>
    <dgm:cxn modelId="{90133DC7-0261-478E-9536-ABD16F99A0AF}" type="presOf" srcId="{BB8674A9-63FB-4822-AF82-7C7DBD4396F3}" destId="{EC6A2C4D-CE57-429A-A8EA-D1D1E92C3140}" srcOrd="0" destOrd="0" presId="urn:microsoft.com/office/officeart/2005/8/layout/process2"/>
    <dgm:cxn modelId="{E2E91279-208E-4980-A435-A6BEDFBB2858}" srcId="{D59F5F16-05B8-4D09-BD43-DE052B96C420}" destId="{BB8674A9-63FB-4822-AF82-7C7DBD4396F3}" srcOrd="1" destOrd="0" parTransId="{599E28F1-680B-4D66-8C80-07CC99CF0C4B}" sibTransId="{660A9C4F-AFC5-4523-B5B3-4F30DE14F00B}"/>
    <dgm:cxn modelId="{3BDA1EE1-CDF9-405E-B435-7506D9892869}" type="presOf" srcId="{A8DF310C-F69E-441E-A280-AF2C3D776AA8}" destId="{ADE3C15D-AF9A-4CF6-ACA1-FB1BC6C5C0D8}" srcOrd="0" destOrd="0" presId="urn:microsoft.com/office/officeart/2005/8/layout/process2"/>
    <dgm:cxn modelId="{879C69AA-ADFB-4F46-8157-A05C89A42BC1}" srcId="{D59F5F16-05B8-4D09-BD43-DE052B96C420}" destId="{DAB69C98-E548-4A24-95EB-CCDA60B6364C}" srcOrd="0" destOrd="0" parTransId="{6257E2E1-A271-4A1A-81FA-4474C3022949}" sibTransId="{42618A78-E8DC-4EA5-9786-2C1C910DD82C}"/>
    <dgm:cxn modelId="{F50D97BE-FB26-474C-9080-2E38BCDD6161}" srcId="{D59F5F16-05B8-4D09-BD43-DE052B96C420}" destId="{38EF0441-40A8-4A3E-9176-994819F6B41A}" srcOrd="3" destOrd="0" parTransId="{7845A850-55C6-4A54-ABCD-F3DD54FE714E}" sibTransId="{A8262E4B-577F-4627-A16A-97F3449ED5FC}"/>
    <dgm:cxn modelId="{D00E6A1E-64BE-45F3-A4A1-F927307FEF7F}" type="presOf" srcId="{BDC23AF0-8CFC-435F-9DFE-547D278260F8}" destId="{8A6D8D79-3382-46F2-84CF-32CC42DF8FE8}" srcOrd="1" destOrd="0" presId="urn:microsoft.com/office/officeart/2005/8/layout/process2"/>
    <dgm:cxn modelId="{A8EFF8FC-A990-450B-8F02-9169BA7F35DB}" type="presParOf" srcId="{CD17C292-061C-469E-B9FF-D4F22981B118}" destId="{2D06FD35-2D65-49CD-8967-98E46B6F0A44}" srcOrd="0" destOrd="0" presId="urn:microsoft.com/office/officeart/2005/8/layout/process2"/>
    <dgm:cxn modelId="{F3F62323-BC97-4F03-AB35-3A183C7BE402}" type="presParOf" srcId="{CD17C292-061C-469E-B9FF-D4F22981B118}" destId="{43E561E7-607A-4474-ACDA-4025007E178C}" srcOrd="1" destOrd="0" presId="urn:microsoft.com/office/officeart/2005/8/layout/process2"/>
    <dgm:cxn modelId="{BE948C7D-7D49-4462-8A20-6D21B96ADEDF}" type="presParOf" srcId="{43E561E7-607A-4474-ACDA-4025007E178C}" destId="{B5CB8A37-5348-41E3-BFF8-DCA9BC5DC109}" srcOrd="0" destOrd="0" presId="urn:microsoft.com/office/officeart/2005/8/layout/process2"/>
    <dgm:cxn modelId="{42E0316E-A0BA-4205-9176-B70F2360D391}" type="presParOf" srcId="{CD17C292-061C-469E-B9FF-D4F22981B118}" destId="{EC6A2C4D-CE57-429A-A8EA-D1D1E92C3140}" srcOrd="2" destOrd="0" presId="urn:microsoft.com/office/officeart/2005/8/layout/process2"/>
    <dgm:cxn modelId="{07DC3D19-F782-4831-9D8C-58E0EF121327}" type="presParOf" srcId="{CD17C292-061C-469E-B9FF-D4F22981B118}" destId="{6E6CC880-C18C-4A98-9FF7-6DBBF08BEA33}" srcOrd="3" destOrd="0" presId="urn:microsoft.com/office/officeart/2005/8/layout/process2"/>
    <dgm:cxn modelId="{5B08A0EF-380C-43A8-9881-A7CDD278621C}" type="presParOf" srcId="{6E6CC880-C18C-4A98-9FF7-6DBBF08BEA33}" destId="{0D7EC187-05FC-4B37-B1D5-C5A1EAC500A4}" srcOrd="0" destOrd="0" presId="urn:microsoft.com/office/officeart/2005/8/layout/process2"/>
    <dgm:cxn modelId="{4C5AD416-A62B-4402-BF3C-165978583024}" type="presParOf" srcId="{CD17C292-061C-469E-B9FF-D4F22981B118}" destId="{ADE3C15D-AF9A-4CF6-ACA1-FB1BC6C5C0D8}" srcOrd="4" destOrd="0" presId="urn:microsoft.com/office/officeart/2005/8/layout/process2"/>
    <dgm:cxn modelId="{AB5F68AB-F265-43F7-B45A-9B4C9777A0D9}" type="presParOf" srcId="{CD17C292-061C-469E-B9FF-D4F22981B118}" destId="{DBA5F695-31B3-4462-BF3F-4364E43E38DE}" srcOrd="5" destOrd="0" presId="urn:microsoft.com/office/officeart/2005/8/layout/process2"/>
    <dgm:cxn modelId="{62955D6D-60AE-4194-8C5B-92C44AA4BEB3}" type="presParOf" srcId="{DBA5F695-31B3-4462-BF3F-4364E43E38DE}" destId="{8A6D8D79-3382-46F2-84CF-32CC42DF8FE8}" srcOrd="0" destOrd="0" presId="urn:microsoft.com/office/officeart/2005/8/layout/process2"/>
    <dgm:cxn modelId="{FFE5123A-4772-4810-9FC2-B380C25128A3}" type="presParOf" srcId="{CD17C292-061C-469E-B9FF-D4F22981B118}" destId="{FDF49833-A8DE-4BF6-BC7F-09E544824271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816F2DC-ABE9-4D58-96A1-119AA6D652C5}" type="doc">
      <dgm:prSet loTypeId="urn:microsoft.com/office/officeart/2005/8/layout/process2" loCatId="process" qsTypeId="urn:microsoft.com/office/officeart/2005/8/quickstyle/simple1" qsCatId="simple" csTypeId="urn:microsoft.com/office/officeart/2005/8/colors/accent2_2" csCatId="accent2" phldr="1"/>
      <dgm:spPr/>
    </dgm:pt>
    <dgm:pt modelId="{B14720A8-35A8-4509-B176-CF0887924D91}">
      <dgm:prSet phldrT="[Text]" custT="1"/>
      <dgm:spPr/>
      <dgm:t>
        <a:bodyPr/>
        <a:lstStyle/>
        <a:p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Calculation of flood stage</a:t>
          </a:r>
          <a:endParaRPr lang="en-US" sz="2400" dirty="0"/>
        </a:p>
      </dgm:t>
    </dgm:pt>
    <dgm:pt modelId="{5534BF1E-A8DF-4892-B59D-D2E7D15E3733}" type="parTrans" cxnId="{A59901CD-A47A-485D-B6BD-CC3A8910BD97}">
      <dgm:prSet/>
      <dgm:spPr/>
      <dgm:t>
        <a:bodyPr/>
        <a:lstStyle/>
        <a:p>
          <a:endParaRPr lang="en-US"/>
        </a:p>
      </dgm:t>
    </dgm:pt>
    <dgm:pt modelId="{A5EAE8D0-3386-4994-9E88-3D0F5312B46D}" type="sibTrans" cxnId="{A59901CD-A47A-485D-B6BD-CC3A8910BD97}">
      <dgm:prSet/>
      <dgm:spPr/>
      <dgm:t>
        <a:bodyPr/>
        <a:lstStyle/>
        <a:p>
          <a:endParaRPr lang="en-US"/>
        </a:p>
      </dgm:t>
    </dgm:pt>
    <dgm:pt modelId="{19D176FC-E36B-46DA-BCEF-B7F1420C2684}">
      <dgm:prSet phldrT="[Text]" custT="1"/>
      <dgm:spPr/>
      <dgm:t>
        <a:bodyPr/>
        <a:lstStyle/>
        <a:p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Calculation of River Discharge</a:t>
          </a:r>
          <a:endParaRPr lang="en-US" sz="2400" dirty="0"/>
        </a:p>
      </dgm:t>
    </dgm:pt>
    <dgm:pt modelId="{051A3737-0933-4B34-BCB0-885D06A6CF2C}" type="parTrans" cxnId="{E5C68881-8B65-4EB4-B4C5-43FE30962A87}">
      <dgm:prSet/>
      <dgm:spPr/>
      <dgm:t>
        <a:bodyPr/>
        <a:lstStyle/>
        <a:p>
          <a:endParaRPr lang="en-US"/>
        </a:p>
      </dgm:t>
    </dgm:pt>
    <dgm:pt modelId="{9C78284E-76BA-46E1-A4E0-B672AA662474}" type="sibTrans" cxnId="{E5C68881-8B65-4EB4-B4C5-43FE30962A87}">
      <dgm:prSet/>
      <dgm:spPr/>
      <dgm:t>
        <a:bodyPr/>
        <a:lstStyle/>
        <a:p>
          <a:endParaRPr lang="en-US"/>
        </a:p>
      </dgm:t>
    </dgm:pt>
    <dgm:pt modelId="{A5A60B0C-233A-4087-BAB8-1208982672CF}">
      <dgm:prSet phldrT="[Text]" custT="1"/>
      <dgm:spPr/>
      <dgm:t>
        <a:bodyPr/>
        <a:lstStyle/>
        <a:p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Flow computation(River channel and floodplains</a:t>
          </a:r>
          <a:endParaRPr lang="en-US" sz="2400" dirty="0"/>
        </a:p>
      </dgm:t>
    </dgm:pt>
    <dgm:pt modelId="{E8593FE3-7E17-4EA6-ADC1-FFA881017205}" type="parTrans" cxnId="{968A5138-F559-4D1C-B615-56BF7B93A59D}">
      <dgm:prSet/>
      <dgm:spPr/>
      <dgm:t>
        <a:bodyPr/>
        <a:lstStyle/>
        <a:p>
          <a:endParaRPr lang="en-US"/>
        </a:p>
      </dgm:t>
    </dgm:pt>
    <dgm:pt modelId="{A2F30F0B-B113-42C8-A630-360AAD2BFEBA}" type="sibTrans" cxnId="{968A5138-F559-4D1C-B615-56BF7B93A59D}">
      <dgm:prSet/>
      <dgm:spPr/>
      <dgm:t>
        <a:bodyPr/>
        <a:lstStyle/>
        <a:p>
          <a:endParaRPr lang="en-US"/>
        </a:p>
      </dgm:t>
    </dgm:pt>
    <dgm:pt modelId="{3DF2A722-5671-4D78-9E03-DC4788C9E0DD}">
      <dgm:prSet custT="1"/>
      <dgm:spPr/>
      <dgm:t>
        <a:bodyPr/>
        <a:lstStyle/>
        <a:p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Preparing River Network Map</a:t>
          </a:r>
          <a:endParaRPr lang="en-US" sz="2400" dirty="0"/>
        </a:p>
      </dgm:t>
    </dgm:pt>
    <dgm:pt modelId="{0F347149-2CD7-4343-BFA2-94322A9C8F22}" type="parTrans" cxnId="{789E1BD6-0E0D-4C1D-BE05-C0B4D0F367C7}">
      <dgm:prSet/>
      <dgm:spPr/>
      <dgm:t>
        <a:bodyPr/>
        <a:lstStyle/>
        <a:p>
          <a:endParaRPr lang="en-US"/>
        </a:p>
      </dgm:t>
    </dgm:pt>
    <dgm:pt modelId="{B4CBC36A-0930-4B75-BFB8-DF57350F60CF}" type="sibTrans" cxnId="{789E1BD6-0E0D-4C1D-BE05-C0B4D0F367C7}">
      <dgm:prSet/>
      <dgm:spPr/>
      <dgm:t>
        <a:bodyPr/>
        <a:lstStyle/>
        <a:p>
          <a:endParaRPr lang="en-US"/>
        </a:p>
      </dgm:t>
    </dgm:pt>
    <dgm:pt modelId="{AC019975-81B8-4563-9E2A-7EDABDFC2F62}" type="pres">
      <dgm:prSet presAssocID="{5816F2DC-ABE9-4D58-96A1-119AA6D652C5}" presName="linearFlow" presStyleCnt="0">
        <dgm:presLayoutVars>
          <dgm:resizeHandles val="exact"/>
        </dgm:presLayoutVars>
      </dgm:prSet>
      <dgm:spPr/>
    </dgm:pt>
    <dgm:pt modelId="{46910C16-19FE-4870-8292-337686616D5B}" type="pres">
      <dgm:prSet presAssocID="{B14720A8-35A8-4509-B176-CF0887924D91}" presName="node" presStyleLbl="node1" presStyleIdx="0" presStyleCnt="4" custScaleX="1755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A201C3-18D2-42D7-A2FF-B4814931273F}" type="pres">
      <dgm:prSet presAssocID="{A5EAE8D0-3386-4994-9E88-3D0F5312B46D}" presName="sibTrans" presStyleLbl="sibTrans2D1" presStyleIdx="0" presStyleCnt="3"/>
      <dgm:spPr/>
      <dgm:t>
        <a:bodyPr/>
        <a:lstStyle/>
        <a:p>
          <a:endParaRPr lang="en-US"/>
        </a:p>
      </dgm:t>
    </dgm:pt>
    <dgm:pt modelId="{8A86B613-6888-47F0-86D0-B28DA5DADB26}" type="pres">
      <dgm:prSet presAssocID="{A5EAE8D0-3386-4994-9E88-3D0F5312B46D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311B417F-ADE2-47EB-8320-F1C69647E4A2}" type="pres">
      <dgm:prSet presAssocID="{19D176FC-E36B-46DA-BCEF-B7F1420C2684}" presName="node" presStyleLbl="node1" presStyleIdx="1" presStyleCnt="4" custScaleX="1755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77D216-5F49-434A-8E08-9F2F7C89D142}" type="pres">
      <dgm:prSet presAssocID="{9C78284E-76BA-46E1-A4E0-B672AA662474}" presName="sibTrans" presStyleLbl="sibTrans2D1" presStyleIdx="1" presStyleCnt="3"/>
      <dgm:spPr/>
      <dgm:t>
        <a:bodyPr/>
        <a:lstStyle/>
        <a:p>
          <a:endParaRPr lang="en-US"/>
        </a:p>
      </dgm:t>
    </dgm:pt>
    <dgm:pt modelId="{1CECA1CF-DEDC-45A0-A587-567637E1A229}" type="pres">
      <dgm:prSet presAssocID="{9C78284E-76BA-46E1-A4E0-B672AA662474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663E957A-28B8-4D3E-8545-8701E5A83FFF}" type="pres">
      <dgm:prSet presAssocID="{A5A60B0C-233A-4087-BAB8-1208982672CF}" presName="node" presStyleLbl="node1" presStyleIdx="2" presStyleCnt="4" custScaleX="1755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C92B92-0610-468D-AC65-52E6E348707F}" type="pres">
      <dgm:prSet presAssocID="{A2F30F0B-B113-42C8-A630-360AAD2BFEBA}" presName="sibTrans" presStyleLbl="sibTrans2D1" presStyleIdx="2" presStyleCnt="3"/>
      <dgm:spPr/>
      <dgm:t>
        <a:bodyPr/>
        <a:lstStyle/>
        <a:p>
          <a:endParaRPr lang="en-US"/>
        </a:p>
      </dgm:t>
    </dgm:pt>
    <dgm:pt modelId="{57820C2F-04E9-45DA-9B25-4F58B5F99338}" type="pres">
      <dgm:prSet presAssocID="{A2F30F0B-B113-42C8-A630-360AAD2BFEBA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719179AA-F9BB-4027-B253-62835E4AE48F}" type="pres">
      <dgm:prSet presAssocID="{3DF2A722-5671-4D78-9E03-DC4788C9E0DD}" presName="node" presStyleLbl="node1" presStyleIdx="3" presStyleCnt="4" custScaleX="1755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8B2493B-0714-4675-8101-992F828F30FF}" type="presOf" srcId="{A2F30F0B-B113-42C8-A630-360AAD2BFEBA}" destId="{56C92B92-0610-468D-AC65-52E6E348707F}" srcOrd="0" destOrd="0" presId="urn:microsoft.com/office/officeart/2005/8/layout/process2"/>
    <dgm:cxn modelId="{789E1BD6-0E0D-4C1D-BE05-C0B4D0F367C7}" srcId="{5816F2DC-ABE9-4D58-96A1-119AA6D652C5}" destId="{3DF2A722-5671-4D78-9E03-DC4788C9E0DD}" srcOrd="3" destOrd="0" parTransId="{0F347149-2CD7-4343-BFA2-94322A9C8F22}" sibTransId="{B4CBC36A-0930-4B75-BFB8-DF57350F60CF}"/>
    <dgm:cxn modelId="{D8E9E003-7C1D-40FE-8F44-EA9489FB7742}" type="presOf" srcId="{9C78284E-76BA-46E1-A4E0-B672AA662474}" destId="{7D77D216-5F49-434A-8E08-9F2F7C89D142}" srcOrd="0" destOrd="0" presId="urn:microsoft.com/office/officeart/2005/8/layout/process2"/>
    <dgm:cxn modelId="{274ED5DB-DF87-4E39-A776-D944537B622B}" type="presOf" srcId="{A2F30F0B-B113-42C8-A630-360AAD2BFEBA}" destId="{57820C2F-04E9-45DA-9B25-4F58B5F99338}" srcOrd="1" destOrd="0" presId="urn:microsoft.com/office/officeart/2005/8/layout/process2"/>
    <dgm:cxn modelId="{A59901CD-A47A-485D-B6BD-CC3A8910BD97}" srcId="{5816F2DC-ABE9-4D58-96A1-119AA6D652C5}" destId="{B14720A8-35A8-4509-B176-CF0887924D91}" srcOrd="0" destOrd="0" parTransId="{5534BF1E-A8DF-4892-B59D-D2E7D15E3733}" sibTransId="{A5EAE8D0-3386-4994-9E88-3D0F5312B46D}"/>
    <dgm:cxn modelId="{777B03B2-BE96-4A02-8D9C-6BCC4F1397CB}" type="presOf" srcId="{5816F2DC-ABE9-4D58-96A1-119AA6D652C5}" destId="{AC019975-81B8-4563-9E2A-7EDABDFC2F62}" srcOrd="0" destOrd="0" presId="urn:microsoft.com/office/officeart/2005/8/layout/process2"/>
    <dgm:cxn modelId="{0F33E8B3-6697-4575-B81A-D9851456164B}" type="presOf" srcId="{B14720A8-35A8-4509-B176-CF0887924D91}" destId="{46910C16-19FE-4870-8292-337686616D5B}" srcOrd="0" destOrd="0" presId="urn:microsoft.com/office/officeart/2005/8/layout/process2"/>
    <dgm:cxn modelId="{68DDD632-E6C3-442D-912B-05E68C1EFC42}" type="presOf" srcId="{9C78284E-76BA-46E1-A4E0-B672AA662474}" destId="{1CECA1CF-DEDC-45A0-A587-567637E1A229}" srcOrd="1" destOrd="0" presId="urn:microsoft.com/office/officeart/2005/8/layout/process2"/>
    <dgm:cxn modelId="{F4D4985E-1281-4BC3-8E28-B32CD4D808FC}" type="presOf" srcId="{A5EAE8D0-3386-4994-9E88-3D0F5312B46D}" destId="{8A86B613-6888-47F0-86D0-B28DA5DADB26}" srcOrd="1" destOrd="0" presId="urn:microsoft.com/office/officeart/2005/8/layout/process2"/>
    <dgm:cxn modelId="{968A5138-F559-4D1C-B615-56BF7B93A59D}" srcId="{5816F2DC-ABE9-4D58-96A1-119AA6D652C5}" destId="{A5A60B0C-233A-4087-BAB8-1208982672CF}" srcOrd="2" destOrd="0" parTransId="{E8593FE3-7E17-4EA6-ADC1-FFA881017205}" sibTransId="{A2F30F0B-B113-42C8-A630-360AAD2BFEBA}"/>
    <dgm:cxn modelId="{E5C68881-8B65-4EB4-B4C5-43FE30962A87}" srcId="{5816F2DC-ABE9-4D58-96A1-119AA6D652C5}" destId="{19D176FC-E36B-46DA-BCEF-B7F1420C2684}" srcOrd="1" destOrd="0" parTransId="{051A3737-0933-4B34-BCB0-885D06A6CF2C}" sibTransId="{9C78284E-76BA-46E1-A4E0-B672AA662474}"/>
    <dgm:cxn modelId="{41D3C711-5294-49CB-B723-0C95B4DC8A6B}" type="presOf" srcId="{A5EAE8D0-3386-4994-9E88-3D0F5312B46D}" destId="{54A201C3-18D2-42D7-A2FF-B4814931273F}" srcOrd="0" destOrd="0" presId="urn:microsoft.com/office/officeart/2005/8/layout/process2"/>
    <dgm:cxn modelId="{658D2A92-47F9-48FE-91AE-FF60D175404A}" type="presOf" srcId="{3DF2A722-5671-4D78-9E03-DC4788C9E0DD}" destId="{719179AA-F9BB-4027-B253-62835E4AE48F}" srcOrd="0" destOrd="0" presId="urn:microsoft.com/office/officeart/2005/8/layout/process2"/>
    <dgm:cxn modelId="{62F308CF-EE30-483F-8993-4B11DCA69765}" type="presOf" srcId="{19D176FC-E36B-46DA-BCEF-B7F1420C2684}" destId="{311B417F-ADE2-47EB-8320-F1C69647E4A2}" srcOrd="0" destOrd="0" presId="urn:microsoft.com/office/officeart/2005/8/layout/process2"/>
    <dgm:cxn modelId="{517CC8CF-497E-419B-8B21-A1BEB6808FF5}" type="presOf" srcId="{A5A60B0C-233A-4087-BAB8-1208982672CF}" destId="{663E957A-28B8-4D3E-8545-8701E5A83FFF}" srcOrd="0" destOrd="0" presId="urn:microsoft.com/office/officeart/2005/8/layout/process2"/>
    <dgm:cxn modelId="{59D37066-B882-4E61-9B57-C12072CE304D}" type="presParOf" srcId="{AC019975-81B8-4563-9E2A-7EDABDFC2F62}" destId="{46910C16-19FE-4870-8292-337686616D5B}" srcOrd="0" destOrd="0" presId="urn:microsoft.com/office/officeart/2005/8/layout/process2"/>
    <dgm:cxn modelId="{A7904EB1-98F8-4CE1-96D9-B95216AEF286}" type="presParOf" srcId="{AC019975-81B8-4563-9E2A-7EDABDFC2F62}" destId="{54A201C3-18D2-42D7-A2FF-B4814931273F}" srcOrd="1" destOrd="0" presId="urn:microsoft.com/office/officeart/2005/8/layout/process2"/>
    <dgm:cxn modelId="{73641470-FE7B-4219-985B-13EFA70C793B}" type="presParOf" srcId="{54A201C3-18D2-42D7-A2FF-B4814931273F}" destId="{8A86B613-6888-47F0-86D0-B28DA5DADB26}" srcOrd="0" destOrd="0" presId="urn:microsoft.com/office/officeart/2005/8/layout/process2"/>
    <dgm:cxn modelId="{84A7D0A9-A78D-4AFD-8A77-A46F7EA98699}" type="presParOf" srcId="{AC019975-81B8-4563-9E2A-7EDABDFC2F62}" destId="{311B417F-ADE2-47EB-8320-F1C69647E4A2}" srcOrd="2" destOrd="0" presId="urn:microsoft.com/office/officeart/2005/8/layout/process2"/>
    <dgm:cxn modelId="{2D742B18-A64A-4289-A96B-99AF7AFEE035}" type="presParOf" srcId="{AC019975-81B8-4563-9E2A-7EDABDFC2F62}" destId="{7D77D216-5F49-434A-8E08-9F2F7C89D142}" srcOrd="3" destOrd="0" presId="urn:microsoft.com/office/officeart/2005/8/layout/process2"/>
    <dgm:cxn modelId="{75C6B5CF-8742-4B1D-AEAA-6E515C730F31}" type="presParOf" srcId="{7D77D216-5F49-434A-8E08-9F2F7C89D142}" destId="{1CECA1CF-DEDC-45A0-A587-567637E1A229}" srcOrd="0" destOrd="0" presId="urn:microsoft.com/office/officeart/2005/8/layout/process2"/>
    <dgm:cxn modelId="{5A96BFAA-894B-401D-BBF1-6657474AE3D6}" type="presParOf" srcId="{AC019975-81B8-4563-9E2A-7EDABDFC2F62}" destId="{663E957A-28B8-4D3E-8545-8701E5A83FFF}" srcOrd="4" destOrd="0" presId="urn:microsoft.com/office/officeart/2005/8/layout/process2"/>
    <dgm:cxn modelId="{1E4A0AB8-EE1C-4DBD-BD99-7F5C0AB994E7}" type="presParOf" srcId="{AC019975-81B8-4563-9E2A-7EDABDFC2F62}" destId="{56C92B92-0610-468D-AC65-52E6E348707F}" srcOrd="5" destOrd="0" presId="urn:microsoft.com/office/officeart/2005/8/layout/process2"/>
    <dgm:cxn modelId="{F12987FF-FE24-455B-960D-87DDEEB8A6C6}" type="presParOf" srcId="{56C92B92-0610-468D-AC65-52E6E348707F}" destId="{57820C2F-04E9-45DA-9B25-4F58B5F99338}" srcOrd="0" destOrd="0" presId="urn:microsoft.com/office/officeart/2005/8/layout/process2"/>
    <dgm:cxn modelId="{77A7E520-728F-4C52-8735-4B017FF60925}" type="presParOf" srcId="{AC019975-81B8-4563-9E2A-7EDABDFC2F62}" destId="{719179AA-F9BB-4027-B253-62835E4AE48F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06FD35-2D65-49CD-8967-98E46B6F0A44}">
      <dsp:nvSpPr>
        <dsp:cNvPr id="0" name=""/>
        <dsp:cNvSpPr/>
      </dsp:nvSpPr>
      <dsp:spPr>
        <a:xfrm>
          <a:off x="2378630" y="2742"/>
          <a:ext cx="3769201" cy="102019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Climate model and emission scenario selection</a:t>
          </a:r>
          <a:endParaRPr lang="en-US" sz="1800" kern="1200" dirty="0"/>
        </a:p>
      </dsp:txBody>
      <dsp:txXfrm>
        <a:off x="2408511" y="32623"/>
        <a:ext cx="3709439" cy="960436"/>
      </dsp:txXfrm>
    </dsp:sp>
    <dsp:sp modelId="{43E561E7-607A-4474-ACDA-4025007E178C}">
      <dsp:nvSpPr>
        <dsp:cNvPr id="0" name=""/>
        <dsp:cNvSpPr/>
      </dsp:nvSpPr>
      <dsp:spPr>
        <a:xfrm rot="5400000">
          <a:off x="4071944" y="1048445"/>
          <a:ext cx="382574" cy="4590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-5400000">
        <a:off x="4125505" y="1086702"/>
        <a:ext cx="275453" cy="267802"/>
      </dsp:txXfrm>
    </dsp:sp>
    <dsp:sp modelId="{EC6A2C4D-CE57-429A-A8EA-D1D1E92C3140}">
      <dsp:nvSpPr>
        <dsp:cNvPr id="0" name=""/>
        <dsp:cNvSpPr/>
      </dsp:nvSpPr>
      <dsp:spPr>
        <a:xfrm>
          <a:off x="2378630" y="1533039"/>
          <a:ext cx="3769201" cy="102019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kern="1200" dirty="0" smtClean="0"/>
            <a:t>Downscaling of climate model data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>
        <a:off x="2408511" y="1562920"/>
        <a:ext cx="3709439" cy="960436"/>
      </dsp:txXfrm>
    </dsp:sp>
    <dsp:sp modelId="{6E6CC880-C18C-4A98-9FF7-6DBBF08BEA33}">
      <dsp:nvSpPr>
        <dsp:cNvPr id="0" name=""/>
        <dsp:cNvSpPr/>
      </dsp:nvSpPr>
      <dsp:spPr>
        <a:xfrm rot="5400000">
          <a:off x="4071944" y="2578742"/>
          <a:ext cx="382574" cy="4590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-5400000">
        <a:off x="4125505" y="2616999"/>
        <a:ext cx="275453" cy="267802"/>
      </dsp:txXfrm>
    </dsp:sp>
    <dsp:sp modelId="{ADE3C15D-AF9A-4CF6-ACA1-FB1BC6C5C0D8}">
      <dsp:nvSpPr>
        <dsp:cNvPr id="0" name=""/>
        <dsp:cNvSpPr/>
      </dsp:nvSpPr>
      <dsp:spPr>
        <a:xfrm>
          <a:off x="2378630" y="3063337"/>
          <a:ext cx="3769201" cy="102019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Hydrologic and hydraulic model selection and application</a:t>
          </a:r>
          <a:endParaRPr lang="en-US" sz="1800" kern="1200" dirty="0"/>
        </a:p>
      </dsp:txBody>
      <dsp:txXfrm>
        <a:off x="2408511" y="3093218"/>
        <a:ext cx="3709439" cy="960436"/>
      </dsp:txXfrm>
    </dsp:sp>
    <dsp:sp modelId="{DBA5F695-31B3-4462-BF3F-4364E43E38DE}">
      <dsp:nvSpPr>
        <dsp:cNvPr id="0" name=""/>
        <dsp:cNvSpPr/>
      </dsp:nvSpPr>
      <dsp:spPr>
        <a:xfrm rot="5400000">
          <a:off x="4071944" y="4109040"/>
          <a:ext cx="382574" cy="4590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-5400000">
        <a:off x="4125505" y="4147297"/>
        <a:ext cx="275453" cy="267802"/>
      </dsp:txXfrm>
    </dsp:sp>
    <dsp:sp modelId="{FDF49833-A8DE-4BF6-BC7F-09E544824271}">
      <dsp:nvSpPr>
        <dsp:cNvPr id="0" name=""/>
        <dsp:cNvSpPr/>
      </dsp:nvSpPr>
      <dsp:spPr>
        <a:xfrm>
          <a:off x="2378630" y="4593634"/>
          <a:ext cx="3769201" cy="102019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Flood frequency analysis</a:t>
          </a:r>
          <a:endParaRPr lang="en-US" sz="1800" kern="1200" dirty="0"/>
        </a:p>
      </dsp:txBody>
      <dsp:txXfrm>
        <a:off x="2408511" y="4623515"/>
        <a:ext cx="3709439" cy="9604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910C16-19FE-4870-8292-337686616D5B}">
      <dsp:nvSpPr>
        <dsp:cNvPr id="0" name=""/>
        <dsp:cNvSpPr/>
      </dsp:nvSpPr>
      <dsp:spPr>
        <a:xfrm>
          <a:off x="1392760" y="2707"/>
          <a:ext cx="5726654" cy="100712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Calculation of flood stage</a:t>
          </a:r>
          <a:endParaRPr lang="en-US" sz="2400" kern="1200" dirty="0"/>
        </a:p>
      </dsp:txBody>
      <dsp:txXfrm>
        <a:off x="1422258" y="32205"/>
        <a:ext cx="5667658" cy="948131"/>
      </dsp:txXfrm>
    </dsp:sp>
    <dsp:sp modelId="{54A201C3-18D2-42D7-A2FF-B4814931273F}">
      <dsp:nvSpPr>
        <dsp:cNvPr id="0" name=""/>
        <dsp:cNvSpPr/>
      </dsp:nvSpPr>
      <dsp:spPr>
        <a:xfrm rot="5400000">
          <a:off x="4067251" y="1035013"/>
          <a:ext cx="377672" cy="4532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-5400000">
        <a:off x="4120125" y="1072780"/>
        <a:ext cx="271925" cy="264370"/>
      </dsp:txXfrm>
    </dsp:sp>
    <dsp:sp modelId="{311B417F-ADE2-47EB-8320-F1C69647E4A2}">
      <dsp:nvSpPr>
        <dsp:cNvPr id="0" name=""/>
        <dsp:cNvSpPr/>
      </dsp:nvSpPr>
      <dsp:spPr>
        <a:xfrm>
          <a:off x="1392760" y="1513398"/>
          <a:ext cx="5726654" cy="100712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Calculation of River Discharge</a:t>
          </a:r>
          <a:endParaRPr lang="en-US" sz="2400" kern="1200" dirty="0"/>
        </a:p>
      </dsp:txBody>
      <dsp:txXfrm>
        <a:off x="1422258" y="1542896"/>
        <a:ext cx="5667658" cy="948131"/>
      </dsp:txXfrm>
    </dsp:sp>
    <dsp:sp modelId="{7D77D216-5F49-434A-8E08-9F2F7C89D142}">
      <dsp:nvSpPr>
        <dsp:cNvPr id="0" name=""/>
        <dsp:cNvSpPr/>
      </dsp:nvSpPr>
      <dsp:spPr>
        <a:xfrm rot="5400000">
          <a:off x="4067251" y="2545704"/>
          <a:ext cx="377672" cy="4532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-5400000">
        <a:off x="4120125" y="2583471"/>
        <a:ext cx="271925" cy="264370"/>
      </dsp:txXfrm>
    </dsp:sp>
    <dsp:sp modelId="{663E957A-28B8-4D3E-8545-8701E5A83FFF}">
      <dsp:nvSpPr>
        <dsp:cNvPr id="0" name=""/>
        <dsp:cNvSpPr/>
      </dsp:nvSpPr>
      <dsp:spPr>
        <a:xfrm>
          <a:off x="1392760" y="3024090"/>
          <a:ext cx="5726654" cy="100712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Flow computation(River channel and floodplains</a:t>
          </a:r>
          <a:endParaRPr lang="en-US" sz="2400" kern="1200" dirty="0"/>
        </a:p>
      </dsp:txBody>
      <dsp:txXfrm>
        <a:off x="1422258" y="3053588"/>
        <a:ext cx="5667658" cy="948131"/>
      </dsp:txXfrm>
    </dsp:sp>
    <dsp:sp modelId="{56C92B92-0610-468D-AC65-52E6E348707F}">
      <dsp:nvSpPr>
        <dsp:cNvPr id="0" name=""/>
        <dsp:cNvSpPr/>
      </dsp:nvSpPr>
      <dsp:spPr>
        <a:xfrm rot="5400000">
          <a:off x="4067251" y="4056396"/>
          <a:ext cx="377672" cy="4532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-5400000">
        <a:off x="4120125" y="4094163"/>
        <a:ext cx="271925" cy="264370"/>
      </dsp:txXfrm>
    </dsp:sp>
    <dsp:sp modelId="{719179AA-F9BB-4027-B253-62835E4AE48F}">
      <dsp:nvSpPr>
        <dsp:cNvPr id="0" name=""/>
        <dsp:cNvSpPr/>
      </dsp:nvSpPr>
      <dsp:spPr>
        <a:xfrm>
          <a:off x="1392760" y="4534781"/>
          <a:ext cx="5726654" cy="100712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Preparing River Network Map</a:t>
          </a:r>
          <a:endParaRPr lang="en-US" sz="2400" kern="1200" dirty="0"/>
        </a:p>
      </dsp:txBody>
      <dsp:txXfrm>
        <a:off x="1422258" y="4564279"/>
        <a:ext cx="5667658" cy="9481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133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715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81000"/>
            <a:ext cx="20955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61341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486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830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27241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524000"/>
            <a:ext cx="41148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1148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681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859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950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5171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18302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80762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8382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524000"/>
            <a:ext cx="83820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graphicFrame>
        <p:nvGraphicFramePr>
          <p:cNvPr id="1034" name="Object 10"/>
          <p:cNvGraphicFramePr>
            <a:graphicFrameLocks noChangeAspect="1"/>
          </p:cNvGraphicFramePr>
          <p:nvPr userDrawn="1"/>
        </p:nvGraphicFramePr>
        <p:xfrm>
          <a:off x="0" y="6477000"/>
          <a:ext cx="9144000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CorelPhotoPaint.Image.11" r:id="rId14" imgW="21536508" imgH="1828571" progId="CorelPhotoPaint.Image.11">
                  <p:embed/>
                </p:oleObj>
              </mc:Choice>
              <mc:Fallback>
                <p:oleObj name="CorelPhotoPaint.Image.11" r:id="rId14" imgW="21536508" imgH="1828571" progId="CorelPhotoPaint.Image.11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477000"/>
                        <a:ext cx="9144000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1640" y="4988768"/>
            <a:ext cx="6400800" cy="1752600"/>
          </a:xfrm>
        </p:spPr>
        <p:txBody>
          <a:bodyPr/>
          <a:lstStyle/>
          <a:p>
            <a:endParaRPr lang="en-US" dirty="0" smtClean="0"/>
          </a:p>
          <a:p>
            <a:pPr algn="r"/>
            <a:r>
              <a:rPr lang="en-US" dirty="0" err="1" smtClean="0"/>
              <a:t>Ayushi</a:t>
            </a:r>
            <a:r>
              <a:rPr lang="en-US" dirty="0" smtClean="0"/>
              <a:t> Gaur</a:t>
            </a:r>
          </a:p>
          <a:p>
            <a:pPr algn="r"/>
            <a:r>
              <a:rPr lang="en-US" dirty="0" smtClean="0"/>
              <a:t>Slobodan P. </a:t>
            </a:r>
            <a:r>
              <a:rPr lang="en-US" dirty="0" err="1" smtClean="0"/>
              <a:t>Simonovic</a:t>
            </a:r>
            <a:endParaRPr lang="en-US" dirty="0"/>
          </a:p>
        </p:txBody>
      </p:sp>
      <p:pic>
        <p:nvPicPr>
          <p:cNvPr id="159747" name="Picture 3" descr="C:\Users\Jai ma saraswati\Desktop\canada flood pi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9692" y="1556792"/>
            <a:ext cx="5760640" cy="3835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827584" y="260648"/>
            <a:ext cx="770485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Change in Flood Risk across Canada under Changing Climate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7913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6632"/>
            <a:ext cx="8382000" cy="648072"/>
          </a:xfrm>
        </p:spPr>
        <p:txBody>
          <a:bodyPr/>
          <a:lstStyle/>
          <a:p>
            <a:r>
              <a:rPr lang="en-I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CaMa</a:t>
            </a:r>
            <a:r>
              <a:rPr lang="en-I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-Flood Hydrological Model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764704"/>
            <a:ext cx="7920880" cy="5688632"/>
          </a:xfrm>
        </p:spPr>
        <p:txBody>
          <a:bodyPr/>
          <a:lstStyle/>
          <a:p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global-scale model of all rivers, wetlands and lakes on the Earth</a:t>
            </a: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Very high computational efficiency</a:t>
            </a:r>
          </a:p>
          <a:p>
            <a:pPr marL="0" indent="0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Realistic surface water dynamics</a:t>
            </a:r>
          </a:p>
          <a:p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041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4624"/>
            <a:ext cx="8382000" cy="720080"/>
          </a:xfrm>
        </p:spPr>
        <p:txBody>
          <a:bodyPr/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Steps involved for hydrodynamic process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6740187"/>
              </p:ext>
            </p:extLst>
          </p:nvPr>
        </p:nvGraphicFramePr>
        <p:xfrm>
          <a:off x="381000" y="836711"/>
          <a:ext cx="8512175" cy="55446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6971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382000" cy="692696"/>
          </a:xfrm>
        </p:spPr>
        <p:txBody>
          <a:bodyPr/>
          <a:lstStyle/>
          <a:p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CaMa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-Flood model assumptions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8511480" cy="5328592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Global topography &amp; hydrography data</a:t>
            </a:r>
          </a:p>
          <a:p>
            <a:pPr marL="400050" lvl="1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Ground elevation is given by SRTM30 DEM.</a:t>
            </a:r>
          </a:p>
          <a:p>
            <a:pPr marL="400050" lvl="1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River networks are given by GDBD (Global Drainage Basin database) flow direction map.</a:t>
            </a:r>
          </a:p>
          <a:p>
            <a:pPr marL="400050" lvl="1" indent="0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Unit-catchment &amp; sub-grid topography</a:t>
            </a:r>
          </a:p>
          <a:p>
            <a:pPr marL="400050" lvl="1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River basins are divided to unit-catchments in order to reduce     computational cost.</a:t>
            </a:r>
          </a:p>
          <a:p>
            <a:pPr marL="400050" lvl="1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Water stage (level, inundated area) is diagnosed from water storage using sub-grid topography.</a:t>
            </a:r>
          </a:p>
          <a:p>
            <a:pPr marL="400050" lvl="1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Uniform water level in a unit-catchment. River and floodplain water levels are same</a:t>
            </a:r>
          </a:p>
          <a:p>
            <a:pPr marL="400050" lvl="1" indent="0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 indent="0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 indent="0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 indent="0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29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434455"/>
            <a:ext cx="8439472" cy="5691336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Sub-grid topography is represented by 6 parameters.</a:t>
            </a:r>
          </a:p>
          <a:p>
            <a:pPr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Catchment area</a:t>
            </a:r>
          </a:p>
          <a:p>
            <a:pPr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Channel length </a:t>
            </a:r>
          </a:p>
          <a:p>
            <a:pPr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Channel width  </a:t>
            </a:r>
          </a:p>
          <a:p>
            <a:pPr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Channel depth</a:t>
            </a:r>
          </a:p>
          <a:p>
            <a:pPr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Floodplain elevation profile </a:t>
            </a:r>
          </a:p>
          <a:p>
            <a:pPr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Bank-top elevation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66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908720"/>
            <a:ext cx="3528392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4653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382000" cy="764704"/>
          </a:xfrm>
        </p:spPr>
        <p:txBody>
          <a:bodyPr/>
          <a:lstStyle/>
          <a:p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CaMa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-Flood model assumptions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08720"/>
            <a:ext cx="8382000" cy="5544616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River network map &amp; discharge calculation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Water exchange between unit-catchments only occurs along the river network map.</a:t>
            </a:r>
          </a:p>
          <a:p>
            <a:pPr marL="0" indent="0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new upscaling method (FLOW) has been proposed, it preserve the river network structure of the original fine resolution flow direction map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amazaki et al, 2009).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Only one downstream is assigned to each unit-catchment by the river network map.</a:t>
            </a:r>
          </a:p>
          <a:p>
            <a:pPr marL="0" indent="0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Discharge to downstream is calculated separately for channel and floodplain by using shallow water momentum equation.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649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88640"/>
            <a:ext cx="8382000" cy="648072"/>
          </a:xfrm>
        </p:spPr>
        <p:txBody>
          <a:bodyPr/>
          <a:lstStyle/>
          <a:p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CaMa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-Flood model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5115272"/>
          </a:xfrm>
        </p:spPr>
        <p:txBody>
          <a:bodyPr/>
          <a:lstStyle/>
          <a:p>
            <a:pPr marL="0" indent="0">
              <a:buNone/>
            </a:pPr>
            <a:r>
              <a:rPr lang="en-US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Channel cross-section parameters</a:t>
            </a:r>
          </a:p>
          <a:p>
            <a:pPr marL="0" indent="0">
              <a:buNone/>
            </a:pP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Channel depth + width are given by a power-low function of mean flow.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Channel width can be given from a satellite water body map.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76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996952"/>
            <a:ext cx="8640960" cy="345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462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382000" cy="599728"/>
          </a:xfrm>
        </p:spPr>
        <p:txBody>
          <a:bodyPr/>
          <a:lstStyle/>
          <a:p>
            <a:r>
              <a:rPr lang="en-GB" altLang="en-US"/>
              <a:t>LISFLOOD-FP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52736"/>
            <a:ext cx="8382000" cy="5043264"/>
          </a:xfrm>
        </p:spPr>
        <p:txBody>
          <a:bodyPr/>
          <a:lstStyle/>
          <a:p>
            <a:r>
              <a:rPr lang="en-GB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Hybrid 1D/2D model</a:t>
            </a:r>
          </a:p>
          <a:p>
            <a:pPr lvl="1"/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raster </a:t>
            </a: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DEM.</a:t>
            </a: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1D Kinematic or diffusion wave routing in </a:t>
            </a: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channel.</a:t>
            </a: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Once </a:t>
            </a:r>
            <a:r>
              <a:rPr lang="en-US" alt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bankfull</a:t>
            </a: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depth is exceeded calculates a flux to floodplain cells using Manning’s equation or 2D diffusive wave to route water over complex floodplain </a:t>
            </a: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topography.</a:t>
            </a: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en-US" sz="2400" dirty="0"/>
          </a:p>
        </p:txBody>
      </p:sp>
      <p:grpSp>
        <p:nvGrpSpPr>
          <p:cNvPr id="9221" name="Group 5"/>
          <p:cNvGrpSpPr>
            <a:grpSpLocks/>
          </p:cNvGrpSpPr>
          <p:nvPr/>
        </p:nvGrpSpPr>
        <p:grpSpPr bwMode="auto">
          <a:xfrm>
            <a:off x="381000" y="3916328"/>
            <a:ext cx="5919788" cy="2392991"/>
            <a:chOff x="240" y="2945"/>
            <a:chExt cx="3729" cy="1263"/>
          </a:xfrm>
        </p:grpSpPr>
        <p:grpSp>
          <p:nvGrpSpPr>
            <p:cNvPr id="9222" name="Group 6"/>
            <p:cNvGrpSpPr>
              <a:grpSpLocks noChangeAspect="1"/>
            </p:cNvGrpSpPr>
            <p:nvPr/>
          </p:nvGrpSpPr>
          <p:grpSpPr bwMode="auto">
            <a:xfrm>
              <a:off x="240" y="2945"/>
              <a:ext cx="3729" cy="348"/>
              <a:chOff x="2064" y="15408"/>
              <a:chExt cx="8496" cy="768"/>
            </a:xfrm>
          </p:grpSpPr>
          <p:sp>
            <p:nvSpPr>
              <p:cNvPr id="9223" name="AutoShape 7"/>
              <p:cNvSpPr>
                <a:spLocks noChangeAspect="1" noChangeArrowheads="1"/>
              </p:cNvSpPr>
              <p:nvPr/>
            </p:nvSpPr>
            <p:spPr bwMode="auto">
              <a:xfrm>
                <a:off x="5712" y="15648"/>
                <a:ext cx="2448" cy="240"/>
              </a:xfrm>
              <a:prstGeom prst="parallelogram">
                <a:avLst>
                  <a:gd name="adj" fmla="val 255000"/>
                </a:avLst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4" name="AutoShape 8"/>
              <p:cNvSpPr>
                <a:spLocks noChangeAspect="1" noChangeArrowheads="1"/>
              </p:cNvSpPr>
              <p:nvPr/>
            </p:nvSpPr>
            <p:spPr bwMode="auto">
              <a:xfrm>
                <a:off x="7536" y="15648"/>
                <a:ext cx="2448" cy="240"/>
              </a:xfrm>
              <a:prstGeom prst="parallelogram">
                <a:avLst>
                  <a:gd name="adj" fmla="val 255000"/>
                </a:avLst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5" name="AutoShape 9"/>
              <p:cNvSpPr>
                <a:spLocks noChangeAspect="1" noChangeArrowheads="1"/>
              </p:cNvSpPr>
              <p:nvPr/>
            </p:nvSpPr>
            <p:spPr bwMode="auto">
              <a:xfrm>
                <a:off x="6288" y="15408"/>
                <a:ext cx="2448" cy="240"/>
              </a:xfrm>
              <a:prstGeom prst="parallelogram">
                <a:avLst>
                  <a:gd name="adj" fmla="val 255000"/>
                </a:avLst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6" name="AutoShape 10"/>
              <p:cNvSpPr>
                <a:spLocks noChangeAspect="1" noChangeArrowheads="1"/>
              </p:cNvSpPr>
              <p:nvPr/>
            </p:nvSpPr>
            <p:spPr bwMode="auto">
              <a:xfrm>
                <a:off x="8112" y="15408"/>
                <a:ext cx="2448" cy="240"/>
              </a:xfrm>
              <a:prstGeom prst="parallelogram">
                <a:avLst>
                  <a:gd name="adj" fmla="val 255000"/>
                </a:avLst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7" name="AutoShape 11"/>
              <p:cNvSpPr>
                <a:spLocks noChangeAspect="1" noChangeArrowheads="1"/>
              </p:cNvSpPr>
              <p:nvPr/>
            </p:nvSpPr>
            <p:spPr bwMode="auto">
              <a:xfrm>
                <a:off x="2640" y="15408"/>
                <a:ext cx="2448" cy="240"/>
              </a:xfrm>
              <a:prstGeom prst="parallelogram">
                <a:avLst>
                  <a:gd name="adj" fmla="val 255000"/>
                </a:avLst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8" name="AutoShape 12"/>
              <p:cNvSpPr>
                <a:spLocks noChangeAspect="1" noChangeArrowheads="1"/>
              </p:cNvSpPr>
              <p:nvPr/>
            </p:nvSpPr>
            <p:spPr bwMode="auto">
              <a:xfrm>
                <a:off x="2064" y="15648"/>
                <a:ext cx="2448" cy="240"/>
              </a:xfrm>
              <a:prstGeom prst="parallelogram">
                <a:avLst>
                  <a:gd name="adj" fmla="val 255000"/>
                </a:avLst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9" name="Line 13"/>
              <p:cNvSpPr>
                <a:spLocks noChangeAspect="1" noChangeShapeType="1"/>
              </p:cNvSpPr>
              <p:nvPr/>
            </p:nvSpPr>
            <p:spPr bwMode="auto">
              <a:xfrm>
                <a:off x="3840" y="15888"/>
                <a:ext cx="67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0" name="Line 14"/>
              <p:cNvSpPr>
                <a:spLocks noChangeAspect="1" noChangeShapeType="1"/>
              </p:cNvSpPr>
              <p:nvPr/>
            </p:nvSpPr>
            <p:spPr bwMode="auto">
              <a:xfrm>
                <a:off x="5040" y="15408"/>
                <a:ext cx="67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1" name="Line 15"/>
              <p:cNvSpPr>
                <a:spLocks noChangeAspect="1" noChangeShapeType="1"/>
              </p:cNvSpPr>
              <p:nvPr/>
            </p:nvSpPr>
            <p:spPr bwMode="auto">
              <a:xfrm flipV="1">
                <a:off x="4512" y="15408"/>
                <a:ext cx="1200" cy="4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2" name="Line 16"/>
              <p:cNvSpPr>
                <a:spLocks noChangeAspect="1" noChangeShapeType="1"/>
              </p:cNvSpPr>
              <p:nvPr/>
            </p:nvSpPr>
            <p:spPr bwMode="auto">
              <a:xfrm>
                <a:off x="5040" y="15888"/>
                <a:ext cx="67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3" name="Line 17"/>
              <p:cNvSpPr>
                <a:spLocks noChangeAspect="1" noChangeShapeType="1"/>
              </p:cNvSpPr>
              <p:nvPr/>
            </p:nvSpPr>
            <p:spPr bwMode="auto">
              <a:xfrm>
                <a:off x="6192" y="15408"/>
                <a:ext cx="67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4" name="Line 18"/>
              <p:cNvSpPr>
                <a:spLocks noChangeAspect="1" noChangeShapeType="1"/>
              </p:cNvSpPr>
              <p:nvPr/>
            </p:nvSpPr>
            <p:spPr bwMode="auto">
              <a:xfrm flipV="1">
                <a:off x="4992" y="15408"/>
                <a:ext cx="1200" cy="4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5" name="Line 19"/>
              <p:cNvSpPr>
                <a:spLocks noChangeAspect="1" noChangeShapeType="1"/>
              </p:cNvSpPr>
              <p:nvPr/>
            </p:nvSpPr>
            <p:spPr bwMode="auto">
              <a:xfrm>
                <a:off x="5712" y="15408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6" name="Line 20"/>
              <p:cNvSpPr>
                <a:spLocks noChangeAspect="1" noChangeShapeType="1"/>
              </p:cNvSpPr>
              <p:nvPr/>
            </p:nvSpPr>
            <p:spPr bwMode="auto">
              <a:xfrm flipV="1">
                <a:off x="6768" y="15408"/>
                <a:ext cx="960" cy="4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7" name="Line 21"/>
              <p:cNvSpPr>
                <a:spLocks noChangeAspect="1" noChangeShapeType="1"/>
              </p:cNvSpPr>
              <p:nvPr/>
            </p:nvSpPr>
            <p:spPr bwMode="auto">
              <a:xfrm flipV="1">
                <a:off x="3168" y="15408"/>
                <a:ext cx="960" cy="4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8" name="Line 22"/>
              <p:cNvSpPr>
                <a:spLocks noChangeAspect="1" noChangeShapeType="1"/>
              </p:cNvSpPr>
              <p:nvPr/>
            </p:nvSpPr>
            <p:spPr bwMode="auto">
              <a:xfrm flipV="1">
                <a:off x="8544" y="15408"/>
                <a:ext cx="960" cy="4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9" name="Line 23"/>
              <p:cNvSpPr>
                <a:spLocks noChangeAspect="1" noChangeShapeType="1"/>
              </p:cNvSpPr>
              <p:nvPr/>
            </p:nvSpPr>
            <p:spPr bwMode="auto">
              <a:xfrm>
                <a:off x="4512" y="1564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0" name="Line 24"/>
              <p:cNvSpPr>
                <a:spLocks noChangeAspect="1" noChangeShapeType="1"/>
              </p:cNvSpPr>
              <p:nvPr/>
            </p:nvSpPr>
            <p:spPr bwMode="auto">
              <a:xfrm flipH="1">
                <a:off x="5568" y="15648"/>
                <a:ext cx="81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1" name="Line 25"/>
              <p:cNvSpPr>
                <a:spLocks noChangeAspect="1" noChangeShapeType="1"/>
              </p:cNvSpPr>
              <p:nvPr/>
            </p:nvSpPr>
            <p:spPr bwMode="auto">
              <a:xfrm>
                <a:off x="4992" y="15888"/>
                <a:ext cx="0" cy="2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2" name="Line 26"/>
              <p:cNvSpPr>
                <a:spLocks noChangeAspect="1" noChangeShapeType="1"/>
              </p:cNvSpPr>
              <p:nvPr/>
            </p:nvSpPr>
            <p:spPr bwMode="auto">
              <a:xfrm flipV="1">
                <a:off x="4992" y="15888"/>
                <a:ext cx="720" cy="2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3" name="Line 27"/>
              <p:cNvSpPr>
                <a:spLocks noChangeAspect="1" noChangeShapeType="1"/>
              </p:cNvSpPr>
              <p:nvPr/>
            </p:nvSpPr>
            <p:spPr bwMode="auto">
              <a:xfrm>
                <a:off x="4512" y="15888"/>
                <a:ext cx="0" cy="2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4" name="Line 28"/>
              <p:cNvSpPr>
                <a:spLocks noChangeAspect="1" noChangeShapeType="1"/>
              </p:cNvSpPr>
              <p:nvPr/>
            </p:nvSpPr>
            <p:spPr bwMode="auto">
              <a:xfrm>
                <a:off x="4512" y="16176"/>
                <a:ext cx="4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245" name="Group 29"/>
            <p:cNvGrpSpPr>
              <a:grpSpLocks noChangeAspect="1"/>
            </p:cNvGrpSpPr>
            <p:nvPr/>
          </p:nvGrpSpPr>
          <p:grpSpPr bwMode="auto">
            <a:xfrm>
              <a:off x="240" y="3381"/>
              <a:ext cx="3371" cy="348"/>
              <a:chOff x="1920" y="16800"/>
              <a:chExt cx="7680" cy="768"/>
            </a:xfrm>
          </p:grpSpPr>
          <p:sp>
            <p:nvSpPr>
              <p:cNvPr id="9246" name="Line 30"/>
              <p:cNvSpPr>
                <a:spLocks noChangeAspect="1" noChangeShapeType="1"/>
              </p:cNvSpPr>
              <p:nvPr/>
            </p:nvSpPr>
            <p:spPr bwMode="auto">
              <a:xfrm>
                <a:off x="1920" y="16800"/>
                <a:ext cx="110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7" name="Line 31"/>
              <p:cNvSpPr>
                <a:spLocks noChangeAspect="1" noChangeShapeType="1"/>
              </p:cNvSpPr>
              <p:nvPr/>
            </p:nvSpPr>
            <p:spPr bwMode="auto">
              <a:xfrm>
                <a:off x="3024" y="16800"/>
                <a:ext cx="0" cy="24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8" name="Line 32"/>
              <p:cNvSpPr>
                <a:spLocks noChangeAspect="1" noChangeShapeType="1"/>
              </p:cNvSpPr>
              <p:nvPr/>
            </p:nvSpPr>
            <p:spPr bwMode="auto">
              <a:xfrm>
                <a:off x="3024" y="17040"/>
                <a:ext cx="12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9" name="Line 33"/>
              <p:cNvSpPr>
                <a:spLocks noChangeAspect="1" noChangeShapeType="1"/>
              </p:cNvSpPr>
              <p:nvPr/>
            </p:nvSpPr>
            <p:spPr bwMode="auto">
              <a:xfrm>
                <a:off x="4320" y="17040"/>
                <a:ext cx="0" cy="52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0" name="Line 34"/>
              <p:cNvSpPr>
                <a:spLocks noChangeAspect="1" noChangeShapeType="1"/>
              </p:cNvSpPr>
              <p:nvPr/>
            </p:nvSpPr>
            <p:spPr bwMode="auto">
              <a:xfrm>
                <a:off x="4320" y="17568"/>
                <a:ext cx="81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1" name="Line 35"/>
              <p:cNvSpPr>
                <a:spLocks noChangeAspect="1" noChangeShapeType="1"/>
              </p:cNvSpPr>
              <p:nvPr/>
            </p:nvSpPr>
            <p:spPr bwMode="auto">
              <a:xfrm flipV="1">
                <a:off x="5136" y="17040"/>
                <a:ext cx="0" cy="52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2" name="Line 36"/>
              <p:cNvSpPr>
                <a:spLocks noChangeAspect="1" noChangeShapeType="1"/>
              </p:cNvSpPr>
              <p:nvPr/>
            </p:nvSpPr>
            <p:spPr bwMode="auto">
              <a:xfrm>
                <a:off x="5136" y="17040"/>
                <a:ext cx="25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3" name="Line 37"/>
              <p:cNvSpPr>
                <a:spLocks noChangeAspect="1" noChangeShapeType="1"/>
              </p:cNvSpPr>
              <p:nvPr/>
            </p:nvSpPr>
            <p:spPr bwMode="auto">
              <a:xfrm flipV="1">
                <a:off x="7728" y="16944"/>
                <a:ext cx="0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4" name="Line 38"/>
              <p:cNvSpPr>
                <a:spLocks noChangeAspect="1" noChangeShapeType="1"/>
              </p:cNvSpPr>
              <p:nvPr/>
            </p:nvSpPr>
            <p:spPr bwMode="auto">
              <a:xfrm>
                <a:off x="7728" y="16944"/>
                <a:ext cx="187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5" name="Rectangle 39"/>
              <p:cNvSpPr>
                <a:spLocks noChangeAspect="1" noChangeArrowheads="1"/>
              </p:cNvSpPr>
              <p:nvPr/>
            </p:nvSpPr>
            <p:spPr bwMode="auto">
              <a:xfrm>
                <a:off x="4320" y="17232"/>
                <a:ext cx="816" cy="336"/>
              </a:xfrm>
              <a:prstGeom prst="rect">
                <a:avLst/>
              </a:prstGeom>
              <a:solidFill>
                <a:srgbClr val="3366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256" name="Group 40"/>
            <p:cNvGrpSpPr>
              <a:grpSpLocks noChangeAspect="1"/>
            </p:cNvGrpSpPr>
            <p:nvPr/>
          </p:nvGrpSpPr>
          <p:grpSpPr bwMode="auto">
            <a:xfrm>
              <a:off x="240" y="3859"/>
              <a:ext cx="3371" cy="349"/>
              <a:chOff x="1824" y="17856"/>
              <a:chExt cx="7680" cy="769"/>
            </a:xfrm>
          </p:grpSpPr>
          <p:sp>
            <p:nvSpPr>
              <p:cNvPr id="9257" name="Line 41"/>
              <p:cNvSpPr>
                <a:spLocks noChangeAspect="1" noChangeShapeType="1"/>
              </p:cNvSpPr>
              <p:nvPr/>
            </p:nvSpPr>
            <p:spPr bwMode="auto">
              <a:xfrm>
                <a:off x="1824" y="17856"/>
                <a:ext cx="1104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8" name="Line 42"/>
              <p:cNvSpPr>
                <a:spLocks noChangeAspect="1" noChangeShapeType="1"/>
              </p:cNvSpPr>
              <p:nvPr/>
            </p:nvSpPr>
            <p:spPr bwMode="auto">
              <a:xfrm>
                <a:off x="2928" y="17856"/>
                <a:ext cx="1" cy="24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9" name="Line 43"/>
              <p:cNvSpPr>
                <a:spLocks noChangeAspect="1" noChangeShapeType="1"/>
              </p:cNvSpPr>
              <p:nvPr/>
            </p:nvSpPr>
            <p:spPr bwMode="auto">
              <a:xfrm>
                <a:off x="2928" y="18096"/>
                <a:ext cx="1296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0" name="Line 44"/>
              <p:cNvSpPr>
                <a:spLocks noChangeAspect="1" noChangeShapeType="1"/>
              </p:cNvSpPr>
              <p:nvPr/>
            </p:nvSpPr>
            <p:spPr bwMode="auto">
              <a:xfrm>
                <a:off x="4224" y="18096"/>
                <a:ext cx="1" cy="52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1" name="Line 45"/>
              <p:cNvSpPr>
                <a:spLocks noChangeAspect="1" noChangeShapeType="1"/>
              </p:cNvSpPr>
              <p:nvPr/>
            </p:nvSpPr>
            <p:spPr bwMode="auto">
              <a:xfrm>
                <a:off x="4224" y="18624"/>
                <a:ext cx="816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2" name="Line 46"/>
              <p:cNvSpPr>
                <a:spLocks noChangeAspect="1" noChangeShapeType="1"/>
              </p:cNvSpPr>
              <p:nvPr/>
            </p:nvSpPr>
            <p:spPr bwMode="auto">
              <a:xfrm flipV="1">
                <a:off x="5040" y="18096"/>
                <a:ext cx="1" cy="52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3" name="Line 47"/>
              <p:cNvSpPr>
                <a:spLocks noChangeAspect="1" noChangeShapeType="1"/>
              </p:cNvSpPr>
              <p:nvPr/>
            </p:nvSpPr>
            <p:spPr bwMode="auto">
              <a:xfrm>
                <a:off x="5040" y="18096"/>
                <a:ext cx="2592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4" name="Line 48"/>
              <p:cNvSpPr>
                <a:spLocks noChangeAspect="1" noChangeShapeType="1"/>
              </p:cNvSpPr>
              <p:nvPr/>
            </p:nvSpPr>
            <p:spPr bwMode="auto">
              <a:xfrm flipV="1">
                <a:off x="7632" y="18000"/>
                <a:ext cx="1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5" name="Line 49"/>
              <p:cNvSpPr>
                <a:spLocks noChangeAspect="1" noChangeShapeType="1"/>
              </p:cNvSpPr>
              <p:nvPr/>
            </p:nvSpPr>
            <p:spPr bwMode="auto">
              <a:xfrm>
                <a:off x="7632" y="18000"/>
                <a:ext cx="1872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6" name="Rectangle 50"/>
              <p:cNvSpPr>
                <a:spLocks noChangeAspect="1" noChangeArrowheads="1"/>
              </p:cNvSpPr>
              <p:nvPr/>
            </p:nvSpPr>
            <p:spPr bwMode="auto">
              <a:xfrm>
                <a:off x="4224" y="17904"/>
                <a:ext cx="816" cy="720"/>
              </a:xfrm>
              <a:prstGeom prst="rect">
                <a:avLst/>
              </a:prstGeom>
              <a:solidFill>
                <a:srgbClr val="3366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7" name="Rectangle 51"/>
              <p:cNvSpPr>
                <a:spLocks noChangeAspect="1" noChangeArrowheads="1"/>
              </p:cNvSpPr>
              <p:nvPr/>
            </p:nvSpPr>
            <p:spPr bwMode="auto">
              <a:xfrm>
                <a:off x="2928" y="17904"/>
                <a:ext cx="1296" cy="192"/>
              </a:xfrm>
              <a:prstGeom prst="rect">
                <a:avLst/>
              </a:prstGeom>
              <a:solidFill>
                <a:srgbClr val="3366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8" name="Rectangle 52"/>
              <p:cNvSpPr>
                <a:spLocks noChangeAspect="1" noChangeArrowheads="1"/>
              </p:cNvSpPr>
              <p:nvPr/>
            </p:nvSpPr>
            <p:spPr bwMode="auto">
              <a:xfrm>
                <a:off x="5040" y="17904"/>
                <a:ext cx="2592" cy="192"/>
              </a:xfrm>
              <a:prstGeom prst="rect">
                <a:avLst/>
              </a:prstGeom>
              <a:solidFill>
                <a:srgbClr val="3366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9" name="Rectangle 53"/>
              <p:cNvSpPr>
                <a:spLocks noChangeAspect="1" noChangeArrowheads="1"/>
              </p:cNvSpPr>
              <p:nvPr/>
            </p:nvSpPr>
            <p:spPr bwMode="auto">
              <a:xfrm>
                <a:off x="7632" y="17904"/>
                <a:ext cx="1872" cy="96"/>
              </a:xfrm>
              <a:prstGeom prst="rect">
                <a:avLst/>
              </a:prstGeom>
              <a:solidFill>
                <a:srgbClr val="3366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0" name="Line 54"/>
              <p:cNvSpPr>
                <a:spLocks noChangeAspect="1" noChangeShapeType="1"/>
              </p:cNvSpPr>
              <p:nvPr/>
            </p:nvSpPr>
            <p:spPr bwMode="auto">
              <a:xfrm>
                <a:off x="6240" y="17904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1" name="Line 55"/>
              <p:cNvSpPr>
                <a:spLocks noChangeAspect="1" noChangeShapeType="1"/>
              </p:cNvSpPr>
              <p:nvPr/>
            </p:nvSpPr>
            <p:spPr bwMode="auto">
              <a:xfrm>
                <a:off x="8592" y="17904"/>
                <a:ext cx="0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272" name="Line 56"/>
            <p:cNvSpPr>
              <a:spLocks noChangeAspect="1" noChangeShapeType="1"/>
            </p:cNvSpPr>
            <p:nvPr/>
          </p:nvSpPr>
          <p:spPr bwMode="auto">
            <a:xfrm>
              <a:off x="1462" y="3504"/>
              <a:ext cx="0" cy="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73" name="Line 57"/>
            <p:cNvSpPr>
              <a:spLocks noChangeAspect="1" noChangeShapeType="1"/>
            </p:cNvSpPr>
            <p:nvPr/>
          </p:nvSpPr>
          <p:spPr bwMode="auto">
            <a:xfrm>
              <a:off x="1488" y="3840"/>
              <a:ext cx="0" cy="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74" name="Text Box 58"/>
          <p:cNvSpPr txBox="1">
            <a:spLocks noChangeArrowheads="1"/>
          </p:cNvSpPr>
          <p:nvPr/>
        </p:nvSpPr>
        <p:spPr bwMode="auto">
          <a:xfrm>
            <a:off x="6444208" y="3501008"/>
            <a:ext cx="2592288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altLang="en-US" sz="1600" dirty="0">
                <a:latin typeface="Times New Roman" panose="02020603050405020304" pitchFamily="18" charset="0"/>
              </a:rPr>
              <a:t>Model discretization of floodplain and channel </a:t>
            </a:r>
            <a:r>
              <a:rPr lang="en-GB" altLang="en-US" sz="1600" dirty="0" smtClean="0">
                <a:latin typeface="Times New Roman" panose="02020603050405020304" pitchFamily="18" charset="0"/>
              </a:rPr>
              <a:t>topography.</a:t>
            </a:r>
            <a:endParaRPr lang="en-GB" altLang="en-US" sz="1600" dirty="0">
              <a:latin typeface="Times New Roman" panose="02020603050405020304" pitchFamily="18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GB" altLang="en-US" sz="1600" dirty="0" smtClean="0">
                <a:latin typeface="Times New Roman" panose="02020603050405020304" pitchFamily="18" charset="0"/>
              </a:rPr>
              <a:t>In-channel </a:t>
            </a:r>
            <a:r>
              <a:rPr lang="en-GB" altLang="en-US" sz="1600" dirty="0">
                <a:latin typeface="Times New Roman" panose="02020603050405020304" pitchFamily="18" charset="0"/>
              </a:rPr>
              <a:t>flow routed using a 1D wave </a:t>
            </a:r>
            <a:r>
              <a:rPr lang="en-GB" altLang="en-US" sz="1600" dirty="0" smtClean="0">
                <a:latin typeface="Times New Roman" panose="02020603050405020304" pitchFamily="18" charset="0"/>
              </a:rPr>
              <a:t>equation.</a:t>
            </a:r>
            <a:endParaRPr lang="en-GB" altLang="en-US" sz="1600" dirty="0">
              <a:latin typeface="Times New Roman" panose="02020603050405020304" pitchFamily="18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GB" altLang="en-US" sz="1600" dirty="0">
                <a:latin typeface="Times New Roman" panose="02020603050405020304" pitchFamily="18" charset="0"/>
              </a:rPr>
              <a:t>Once </a:t>
            </a:r>
            <a:r>
              <a:rPr lang="en-GB" altLang="en-US" sz="1600" dirty="0" err="1" smtClean="0">
                <a:latin typeface="Times New Roman" panose="02020603050405020304" pitchFamily="18" charset="0"/>
              </a:rPr>
              <a:t>bankfull</a:t>
            </a:r>
            <a:r>
              <a:rPr lang="en-GB" altLang="en-US" sz="1600" dirty="0" smtClean="0">
                <a:latin typeface="Times New Roman" panose="02020603050405020304" pitchFamily="18" charset="0"/>
              </a:rPr>
              <a:t> </a:t>
            </a:r>
            <a:r>
              <a:rPr lang="en-GB" altLang="en-US" sz="1600" dirty="0">
                <a:latin typeface="Times New Roman" panose="02020603050405020304" pitchFamily="18" charset="0"/>
              </a:rPr>
              <a:t>depth is exceeded water can flow laterally over adjacent low lying floodplains according to topography and free </a:t>
            </a:r>
            <a:r>
              <a:rPr lang="en-GB" altLang="en-US" sz="1600" dirty="0" smtClean="0">
                <a:latin typeface="Times New Roman" panose="02020603050405020304" pitchFamily="18" charset="0"/>
              </a:rPr>
              <a:t>surface gradient.</a:t>
            </a:r>
            <a:endParaRPr lang="en-GB" altLang="en-US" sz="16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5453400"/>
              </p:ext>
            </p:extLst>
          </p:nvPr>
        </p:nvGraphicFramePr>
        <p:xfrm>
          <a:off x="4076655" y="2804318"/>
          <a:ext cx="3990975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6" name="Equation" r:id="rId3" imgW="1968480" imgH="393480" progId="Equation.3">
                  <p:embed/>
                </p:oleObj>
              </mc:Choice>
              <mc:Fallback>
                <p:oleObj name="Equation" r:id="rId3" imgW="1968480" imgH="393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6655" y="2804318"/>
                        <a:ext cx="3990975" cy="792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244" name="Group 4"/>
          <p:cNvGrpSpPr>
            <a:grpSpLocks/>
          </p:cNvGrpSpPr>
          <p:nvPr/>
        </p:nvGrpSpPr>
        <p:grpSpPr bwMode="auto">
          <a:xfrm>
            <a:off x="990599" y="2971800"/>
            <a:ext cx="2663825" cy="2662238"/>
            <a:chOff x="579" y="1824"/>
            <a:chExt cx="1678" cy="1677"/>
          </a:xfrm>
        </p:grpSpPr>
        <p:sp>
          <p:nvSpPr>
            <p:cNvPr id="10245" name="Rectangle 5"/>
            <p:cNvSpPr>
              <a:spLocks noChangeArrowheads="1"/>
            </p:cNvSpPr>
            <p:nvPr/>
          </p:nvSpPr>
          <p:spPr bwMode="auto">
            <a:xfrm>
              <a:off x="579" y="2830"/>
              <a:ext cx="336" cy="336"/>
            </a:xfrm>
            <a:prstGeom prst="rect">
              <a:avLst/>
            </a:prstGeom>
            <a:noFill/>
            <a:ln w="25400">
              <a:solidFill>
                <a:srgbClr val="777777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6" name="Rectangle 6"/>
            <p:cNvSpPr>
              <a:spLocks noChangeArrowheads="1"/>
            </p:cNvSpPr>
            <p:nvPr/>
          </p:nvSpPr>
          <p:spPr bwMode="auto">
            <a:xfrm>
              <a:off x="580" y="2159"/>
              <a:ext cx="336" cy="336"/>
            </a:xfrm>
            <a:prstGeom prst="rect">
              <a:avLst/>
            </a:prstGeom>
            <a:noFill/>
            <a:ln w="25400">
              <a:solidFill>
                <a:srgbClr val="777777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7" name="Rectangle 7"/>
            <p:cNvSpPr>
              <a:spLocks noChangeArrowheads="1"/>
            </p:cNvSpPr>
            <p:nvPr/>
          </p:nvSpPr>
          <p:spPr bwMode="auto">
            <a:xfrm>
              <a:off x="914" y="1824"/>
              <a:ext cx="336" cy="336"/>
            </a:xfrm>
            <a:prstGeom prst="rect">
              <a:avLst/>
            </a:prstGeom>
            <a:noFill/>
            <a:ln w="25400">
              <a:solidFill>
                <a:srgbClr val="777777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8" name="Rectangle 8"/>
            <p:cNvSpPr>
              <a:spLocks noChangeArrowheads="1"/>
            </p:cNvSpPr>
            <p:nvPr/>
          </p:nvSpPr>
          <p:spPr bwMode="auto">
            <a:xfrm>
              <a:off x="1584" y="1825"/>
              <a:ext cx="336" cy="336"/>
            </a:xfrm>
            <a:prstGeom prst="rect">
              <a:avLst/>
            </a:prstGeom>
            <a:noFill/>
            <a:ln w="25400">
              <a:solidFill>
                <a:srgbClr val="777777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9" name="Rectangle 9"/>
            <p:cNvSpPr>
              <a:spLocks noChangeArrowheads="1"/>
            </p:cNvSpPr>
            <p:nvPr/>
          </p:nvSpPr>
          <p:spPr bwMode="auto">
            <a:xfrm>
              <a:off x="1918" y="2158"/>
              <a:ext cx="336" cy="336"/>
            </a:xfrm>
            <a:prstGeom prst="rect">
              <a:avLst/>
            </a:prstGeom>
            <a:noFill/>
            <a:ln w="25400">
              <a:solidFill>
                <a:srgbClr val="777777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0" name="Rectangle 10"/>
            <p:cNvSpPr>
              <a:spLocks noChangeArrowheads="1"/>
            </p:cNvSpPr>
            <p:nvPr/>
          </p:nvSpPr>
          <p:spPr bwMode="auto">
            <a:xfrm>
              <a:off x="1914" y="2829"/>
              <a:ext cx="342" cy="336"/>
            </a:xfrm>
            <a:prstGeom prst="rect">
              <a:avLst/>
            </a:prstGeom>
            <a:noFill/>
            <a:ln w="25400">
              <a:solidFill>
                <a:srgbClr val="777777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1" name="Rectangle 11"/>
            <p:cNvSpPr>
              <a:spLocks noChangeArrowheads="1"/>
            </p:cNvSpPr>
            <p:nvPr/>
          </p:nvSpPr>
          <p:spPr bwMode="auto">
            <a:xfrm>
              <a:off x="1579" y="3164"/>
              <a:ext cx="336" cy="336"/>
            </a:xfrm>
            <a:prstGeom prst="rect">
              <a:avLst/>
            </a:prstGeom>
            <a:noFill/>
            <a:ln w="25400">
              <a:solidFill>
                <a:srgbClr val="777777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2" name="Rectangle 12"/>
            <p:cNvSpPr>
              <a:spLocks noChangeArrowheads="1"/>
            </p:cNvSpPr>
            <p:nvPr/>
          </p:nvSpPr>
          <p:spPr bwMode="auto">
            <a:xfrm>
              <a:off x="915" y="3165"/>
              <a:ext cx="336" cy="336"/>
            </a:xfrm>
            <a:prstGeom prst="rect">
              <a:avLst/>
            </a:prstGeom>
            <a:noFill/>
            <a:ln w="25400">
              <a:solidFill>
                <a:srgbClr val="777777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3" name="Rectangle 13"/>
            <p:cNvSpPr>
              <a:spLocks noChangeArrowheads="1"/>
            </p:cNvSpPr>
            <p:nvPr/>
          </p:nvSpPr>
          <p:spPr bwMode="auto">
            <a:xfrm>
              <a:off x="1251" y="3164"/>
              <a:ext cx="333" cy="336"/>
            </a:xfrm>
            <a:prstGeom prst="rect">
              <a:avLst/>
            </a:prstGeom>
            <a:noFill/>
            <a:ln w="25400">
              <a:solidFill>
                <a:srgbClr val="777777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4" name="Rectangle 14"/>
            <p:cNvSpPr>
              <a:spLocks noChangeArrowheads="1"/>
            </p:cNvSpPr>
            <p:nvPr/>
          </p:nvSpPr>
          <p:spPr bwMode="auto">
            <a:xfrm>
              <a:off x="1917" y="2493"/>
              <a:ext cx="336" cy="336"/>
            </a:xfrm>
            <a:prstGeom prst="rect">
              <a:avLst/>
            </a:prstGeom>
            <a:noFill/>
            <a:ln w="25400">
              <a:solidFill>
                <a:srgbClr val="777777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5" name="Rectangle 15"/>
            <p:cNvSpPr>
              <a:spLocks noChangeArrowheads="1"/>
            </p:cNvSpPr>
            <p:nvPr/>
          </p:nvSpPr>
          <p:spPr bwMode="auto">
            <a:xfrm>
              <a:off x="1249" y="1825"/>
              <a:ext cx="336" cy="336"/>
            </a:xfrm>
            <a:prstGeom prst="rect">
              <a:avLst/>
            </a:prstGeom>
            <a:noFill/>
            <a:ln w="25400">
              <a:solidFill>
                <a:srgbClr val="777777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6" name="Rectangle 16"/>
            <p:cNvSpPr>
              <a:spLocks noChangeArrowheads="1"/>
            </p:cNvSpPr>
            <p:nvPr/>
          </p:nvSpPr>
          <p:spPr bwMode="auto">
            <a:xfrm>
              <a:off x="579" y="2495"/>
              <a:ext cx="336" cy="336"/>
            </a:xfrm>
            <a:prstGeom prst="rect">
              <a:avLst/>
            </a:prstGeom>
            <a:noFill/>
            <a:ln w="25400">
              <a:solidFill>
                <a:srgbClr val="777777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7" name="Rectangle 17"/>
            <p:cNvSpPr>
              <a:spLocks noChangeArrowheads="1"/>
            </p:cNvSpPr>
            <p:nvPr/>
          </p:nvSpPr>
          <p:spPr bwMode="auto">
            <a:xfrm>
              <a:off x="1249" y="2494"/>
              <a:ext cx="336" cy="336"/>
            </a:xfrm>
            <a:prstGeom prst="rect">
              <a:avLst/>
            </a:prstGeom>
            <a:solidFill>
              <a:srgbClr val="00CC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8" name="Rectangle 18"/>
            <p:cNvSpPr>
              <a:spLocks noChangeArrowheads="1"/>
            </p:cNvSpPr>
            <p:nvPr/>
          </p:nvSpPr>
          <p:spPr bwMode="auto">
            <a:xfrm>
              <a:off x="1585" y="2830"/>
              <a:ext cx="336" cy="336"/>
            </a:xfrm>
            <a:prstGeom prst="rect">
              <a:avLst/>
            </a:prstGeom>
            <a:noFill/>
            <a:ln w="25400">
              <a:solidFill>
                <a:srgbClr val="777777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9" name="Rectangle 19"/>
            <p:cNvSpPr>
              <a:spLocks noChangeArrowheads="1"/>
            </p:cNvSpPr>
            <p:nvPr/>
          </p:nvSpPr>
          <p:spPr bwMode="auto">
            <a:xfrm>
              <a:off x="913" y="2830"/>
              <a:ext cx="336" cy="336"/>
            </a:xfrm>
            <a:prstGeom prst="rect">
              <a:avLst/>
            </a:prstGeom>
            <a:noFill/>
            <a:ln w="25400">
              <a:solidFill>
                <a:srgbClr val="777777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0" name="Rectangle 20"/>
            <p:cNvSpPr>
              <a:spLocks noChangeArrowheads="1"/>
            </p:cNvSpPr>
            <p:nvPr/>
          </p:nvSpPr>
          <p:spPr bwMode="auto">
            <a:xfrm>
              <a:off x="1585" y="2158"/>
              <a:ext cx="336" cy="336"/>
            </a:xfrm>
            <a:prstGeom prst="rect">
              <a:avLst/>
            </a:prstGeom>
            <a:noFill/>
            <a:ln w="25400">
              <a:solidFill>
                <a:srgbClr val="777777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1" name="Rectangle 21"/>
            <p:cNvSpPr>
              <a:spLocks noChangeArrowheads="1"/>
            </p:cNvSpPr>
            <p:nvPr/>
          </p:nvSpPr>
          <p:spPr bwMode="auto">
            <a:xfrm>
              <a:off x="913" y="2158"/>
              <a:ext cx="336" cy="336"/>
            </a:xfrm>
            <a:prstGeom prst="rect">
              <a:avLst/>
            </a:prstGeom>
            <a:noFill/>
            <a:ln w="25400">
              <a:solidFill>
                <a:srgbClr val="777777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2" name="Rectangle 22"/>
            <p:cNvSpPr>
              <a:spLocks noChangeArrowheads="1"/>
            </p:cNvSpPr>
            <p:nvPr/>
          </p:nvSpPr>
          <p:spPr bwMode="auto">
            <a:xfrm>
              <a:off x="1249" y="2158"/>
              <a:ext cx="336" cy="336"/>
            </a:xfrm>
            <a:prstGeom prst="rect">
              <a:avLst/>
            </a:prstGeom>
            <a:solidFill>
              <a:srgbClr val="C0DAF6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3" name="Rectangle 23"/>
            <p:cNvSpPr>
              <a:spLocks noChangeArrowheads="1"/>
            </p:cNvSpPr>
            <p:nvPr/>
          </p:nvSpPr>
          <p:spPr bwMode="auto">
            <a:xfrm>
              <a:off x="913" y="2494"/>
              <a:ext cx="336" cy="336"/>
            </a:xfrm>
            <a:prstGeom prst="rect">
              <a:avLst/>
            </a:prstGeom>
            <a:solidFill>
              <a:srgbClr val="C0DAF6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4" name="Rectangle 24"/>
            <p:cNvSpPr>
              <a:spLocks noChangeArrowheads="1"/>
            </p:cNvSpPr>
            <p:nvPr/>
          </p:nvSpPr>
          <p:spPr bwMode="auto">
            <a:xfrm>
              <a:off x="1249" y="2830"/>
              <a:ext cx="336" cy="336"/>
            </a:xfrm>
            <a:prstGeom prst="rect">
              <a:avLst/>
            </a:prstGeom>
            <a:solidFill>
              <a:srgbClr val="C0DAF6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5" name="Rectangle 25"/>
            <p:cNvSpPr>
              <a:spLocks noChangeArrowheads="1"/>
            </p:cNvSpPr>
            <p:nvPr/>
          </p:nvSpPr>
          <p:spPr bwMode="auto">
            <a:xfrm>
              <a:off x="1585" y="2494"/>
              <a:ext cx="336" cy="336"/>
            </a:xfrm>
            <a:prstGeom prst="rect">
              <a:avLst/>
            </a:prstGeom>
            <a:solidFill>
              <a:srgbClr val="3399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6" name="Line 26"/>
            <p:cNvSpPr>
              <a:spLocks noChangeShapeType="1"/>
            </p:cNvSpPr>
            <p:nvPr/>
          </p:nvSpPr>
          <p:spPr bwMode="auto">
            <a:xfrm>
              <a:off x="1057" y="2654"/>
              <a:ext cx="288" cy="0"/>
            </a:xfrm>
            <a:prstGeom prst="line">
              <a:avLst/>
            </a:prstGeom>
            <a:noFill/>
            <a:ln w="22225">
              <a:solidFill>
                <a:srgbClr val="FF3300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7" name="Line 27"/>
            <p:cNvSpPr>
              <a:spLocks noChangeShapeType="1"/>
            </p:cNvSpPr>
            <p:nvPr/>
          </p:nvSpPr>
          <p:spPr bwMode="auto">
            <a:xfrm>
              <a:off x="1489" y="2654"/>
              <a:ext cx="288" cy="0"/>
            </a:xfrm>
            <a:prstGeom prst="line">
              <a:avLst/>
            </a:prstGeom>
            <a:noFill/>
            <a:ln w="22225">
              <a:solidFill>
                <a:srgbClr val="FF3300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8" name="Line 28"/>
            <p:cNvSpPr>
              <a:spLocks noChangeShapeType="1"/>
            </p:cNvSpPr>
            <p:nvPr/>
          </p:nvSpPr>
          <p:spPr bwMode="auto">
            <a:xfrm rot="-5400000">
              <a:off x="1265" y="2830"/>
              <a:ext cx="288" cy="0"/>
            </a:xfrm>
            <a:prstGeom prst="line">
              <a:avLst/>
            </a:prstGeom>
            <a:noFill/>
            <a:ln w="22225">
              <a:solidFill>
                <a:srgbClr val="FF3300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9" name="Line 29"/>
            <p:cNvSpPr>
              <a:spLocks noChangeShapeType="1"/>
            </p:cNvSpPr>
            <p:nvPr/>
          </p:nvSpPr>
          <p:spPr bwMode="auto">
            <a:xfrm rot="-5400000">
              <a:off x="1265" y="2446"/>
              <a:ext cx="288" cy="0"/>
            </a:xfrm>
            <a:prstGeom prst="line">
              <a:avLst/>
            </a:prstGeom>
            <a:noFill/>
            <a:ln w="22225">
              <a:solidFill>
                <a:srgbClr val="FF3300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0" name="Rectangle 30"/>
            <p:cNvSpPr>
              <a:spLocks noChangeArrowheads="1"/>
            </p:cNvSpPr>
            <p:nvPr/>
          </p:nvSpPr>
          <p:spPr bwMode="auto">
            <a:xfrm>
              <a:off x="1919" y="1824"/>
              <a:ext cx="336" cy="336"/>
            </a:xfrm>
            <a:prstGeom prst="rect">
              <a:avLst/>
            </a:prstGeom>
            <a:noFill/>
            <a:ln w="25400">
              <a:solidFill>
                <a:srgbClr val="777777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1" name="Rectangle 31"/>
            <p:cNvSpPr>
              <a:spLocks noChangeArrowheads="1"/>
            </p:cNvSpPr>
            <p:nvPr/>
          </p:nvSpPr>
          <p:spPr bwMode="auto">
            <a:xfrm>
              <a:off x="1921" y="3164"/>
              <a:ext cx="336" cy="336"/>
            </a:xfrm>
            <a:prstGeom prst="rect">
              <a:avLst/>
            </a:prstGeom>
            <a:noFill/>
            <a:ln w="25400">
              <a:solidFill>
                <a:srgbClr val="777777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2" name="Rectangle 32"/>
            <p:cNvSpPr>
              <a:spLocks noChangeArrowheads="1"/>
            </p:cNvSpPr>
            <p:nvPr/>
          </p:nvSpPr>
          <p:spPr bwMode="auto">
            <a:xfrm>
              <a:off x="579" y="1824"/>
              <a:ext cx="336" cy="336"/>
            </a:xfrm>
            <a:prstGeom prst="rect">
              <a:avLst/>
            </a:prstGeom>
            <a:noFill/>
            <a:ln w="25400">
              <a:solidFill>
                <a:srgbClr val="777777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3" name="Rectangle 33"/>
            <p:cNvSpPr>
              <a:spLocks noChangeArrowheads="1"/>
            </p:cNvSpPr>
            <p:nvPr/>
          </p:nvSpPr>
          <p:spPr bwMode="auto">
            <a:xfrm>
              <a:off x="580" y="3165"/>
              <a:ext cx="336" cy="336"/>
            </a:xfrm>
            <a:prstGeom prst="rect">
              <a:avLst/>
            </a:prstGeom>
            <a:noFill/>
            <a:ln w="25400">
              <a:solidFill>
                <a:srgbClr val="777777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74" name="Rectangle 34"/>
          <p:cNvSpPr>
            <a:spLocks noChangeArrowheads="1"/>
          </p:cNvSpPr>
          <p:nvPr/>
        </p:nvSpPr>
        <p:spPr bwMode="auto">
          <a:xfrm>
            <a:off x="4067175" y="3810000"/>
            <a:ext cx="4619625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0"/>
              </a:spcBef>
            </a:pPr>
            <a:r>
              <a:rPr lang="en-GB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rPr>
              <a:t>where:</a:t>
            </a:r>
          </a:p>
          <a:p>
            <a:pPr algn="just" eaLnBrk="0" hangingPunct="0">
              <a:spcBef>
                <a:spcPct val="0"/>
              </a:spcBef>
            </a:pPr>
            <a:r>
              <a:rPr lang="en-GB" altLang="en-US" sz="2000" i="1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rPr>
              <a:t>V </a:t>
            </a:r>
            <a:r>
              <a:rPr lang="en-GB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rPr>
              <a:t>= cell volume</a:t>
            </a:r>
          </a:p>
          <a:p>
            <a:pPr algn="just" eaLnBrk="0" hangingPunct="0">
              <a:spcBef>
                <a:spcPct val="0"/>
              </a:spcBef>
            </a:pPr>
            <a:r>
              <a:rPr lang="en-GB" altLang="en-US" sz="2000" i="1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rPr>
              <a:t>t </a:t>
            </a:r>
            <a:r>
              <a:rPr lang="en-GB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rPr>
              <a:t>= time</a:t>
            </a:r>
          </a:p>
          <a:p>
            <a:pPr algn="just" eaLnBrk="0" hangingPunct="0">
              <a:spcBef>
                <a:spcPct val="0"/>
              </a:spcBef>
            </a:pPr>
            <a:r>
              <a:rPr lang="en-GB" altLang="en-US" sz="2000" i="1" dirty="0" err="1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rPr>
              <a:t>Q</a:t>
            </a:r>
            <a:r>
              <a:rPr lang="en-GB" altLang="en-US" sz="2000" i="1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rPr>
              <a:t>up</a:t>
            </a:r>
            <a:r>
              <a:rPr lang="en-GB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rPr>
              <a:t>, </a:t>
            </a:r>
            <a:r>
              <a:rPr lang="en-GB" altLang="en-US" sz="2000" i="1" dirty="0" err="1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rPr>
              <a:t>Q</a:t>
            </a:r>
            <a:r>
              <a:rPr lang="en-GB" altLang="en-US" sz="2000" i="1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rPr>
              <a:t>down</a:t>
            </a:r>
            <a:r>
              <a:rPr lang="en-GB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rPr>
              <a:t>,  </a:t>
            </a:r>
            <a:r>
              <a:rPr lang="en-GB" altLang="en-US" sz="2000" i="1" dirty="0" err="1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rPr>
              <a:t>Q</a:t>
            </a:r>
            <a:r>
              <a:rPr lang="en-GB" altLang="en-US" sz="2000" i="1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rPr>
              <a:t>left</a:t>
            </a:r>
            <a:r>
              <a:rPr lang="en-GB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rPr>
              <a:t> and </a:t>
            </a:r>
            <a:r>
              <a:rPr lang="en-GB" altLang="en-US" sz="2000" i="1" dirty="0" err="1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rPr>
              <a:t>Q</a:t>
            </a:r>
            <a:r>
              <a:rPr lang="en-GB" altLang="en-US" sz="2000" i="1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rPr>
              <a:t>right</a:t>
            </a:r>
            <a:r>
              <a:rPr lang="en-GB" altLang="en-US" sz="2000" i="1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rPr>
              <a:t> </a:t>
            </a:r>
            <a:r>
              <a:rPr lang="en-GB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rPr>
              <a:t>= flow rates in each direction into (positive </a:t>
            </a:r>
            <a:r>
              <a:rPr lang="en-GB" altLang="en-US" sz="2000" i="1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rPr>
              <a:t>Q</a:t>
            </a:r>
            <a:r>
              <a:rPr lang="en-GB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rPr>
              <a:t>) and out of (negative </a:t>
            </a:r>
            <a:r>
              <a:rPr lang="en-GB" altLang="en-US" sz="2000" i="1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rPr>
              <a:t>Q</a:t>
            </a:r>
            <a:r>
              <a:rPr lang="en-GB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rPr>
              <a:t>) the cell</a:t>
            </a:r>
            <a:endParaRPr lang="en-GB" altLang="en-US" sz="2000" dirty="0">
              <a:latin typeface="Times New Roman" panose="02020603050405020304" pitchFamily="18" charset="0"/>
            </a:endParaRPr>
          </a:p>
        </p:txBody>
      </p:sp>
      <p:sp>
        <p:nvSpPr>
          <p:cNvPr id="10278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LISFLOOD-FP</a:t>
            </a:r>
          </a:p>
        </p:txBody>
      </p:sp>
      <p:sp>
        <p:nvSpPr>
          <p:cNvPr id="10279" name="Rectangle 39"/>
          <p:cNvSpPr>
            <a:spLocks noGrp="1" noChangeArrowheads="1"/>
          </p:cNvSpPr>
          <p:nvPr>
            <p:ph type="body" idx="1"/>
          </p:nvPr>
        </p:nvSpPr>
        <p:spPr>
          <a:xfrm>
            <a:off x="328749" y="1556791"/>
            <a:ext cx="8382000" cy="1080121"/>
          </a:xfrm>
        </p:spPr>
        <p:txBody>
          <a:bodyPr/>
          <a:lstStyle/>
          <a:p>
            <a:r>
              <a:rPr lang="en-GB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Inundation is based on a simple continuity equation: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4495800" y="4597400"/>
            <a:ext cx="4343400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GB" altLang="en-US" sz="1800" i="1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rPr>
              <a:t>where:</a:t>
            </a:r>
          </a:p>
          <a:p>
            <a:pPr eaLnBrk="0" hangingPunct="0">
              <a:spcBef>
                <a:spcPct val="0"/>
              </a:spcBef>
            </a:pPr>
            <a:r>
              <a:rPr lang="en-GB" alt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rPr>
              <a:t> </a:t>
            </a:r>
            <a:r>
              <a:rPr lang="en-GB" altLang="en-US" sz="1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rPr>
              <a:t>Q</a:t>
            </a:r>
            <a:r>
              <a:rPr lang="en-GB" altLang="en-US" sz="1800" i="1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rPr>
              <a:t>i,j</a:t>
            </a:r>
            <a:r>
              <a:rPr lang="en-GB" alt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rPr>
              <a:t> = 	flux between two cells </a:t>
            </a:r>
            <a:r>
              <a:rPr lang="en-GB" altLang="en-US" sz="1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rPr>
              <a:t>i</a:t>
            </a:r>
            <a:r>
              <a:rPr lang="en-GB" alt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rPr>
              <a:t> and </a:t>
            </a:r>
            <a:r>
              <a:rPr lang="en-GB" altLang="en-US" sz="1800" i="1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rPr>
              <a:t>j</a:t>
            </a:r>
            <a:r>
              <a:rPr lang="en-GB" alt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rPr>
              <a:t>,</a:t>
            </a:r>
          </a:p>
          <a:p>
            <a:pPr eaLnBrk="0" hangingPunct="0">
              <a:spcBef>
                <a:spcPct val="0"/>
              </a:spcBef>
            </a:pPr>
            <a:r>
              <a:rPr lang="en-GB" alt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rPr>
              <a:t> </a:t>
            </a:r>
            <a:r>
              <a:rPr lang="en-GB" altLang="en-US" sz="1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rPr>
              <a:t>A</a:t>
            </a:r>
            <a:r>
              <a:rPr lang="en-GB" altLang="en-US" sz="1800" i="1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rPr>
              <a:t>i,j</a:t>
            </a:r>
            <a:r>
              <a:rPr lang="en-GB" altLang="en-US" sz="1800" i="1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rPr>
              <a:t>  </a:t>
            </a:r>
            <a:r>
              <a:rPr lang="en-GB" alt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rPr>
              <a:t>= 	cross sectional area at the cell 	interface,</a:t>
            </a:r>
          </a:p>
          <a:p>
            <a:pPr eaLnBrk="0" hangingPunct="0">
              <a:spcBef>
                <a:spcPct val="0"/>
              </a:spcBef>
            </a:pPr>
            <a:r>
              <a:rPr lang="en-GB" alt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rPr>
              <a:t> </a:t>
            </a:r>
            <a:r>
              <a:rPr lang="en-GB" altLang="en-US" sz="1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rPr>
              <a:t>R</a:t>
            </a:r>
            <a:r>
              <a:rPr lang="en-GB" altLang="en-US" sz="1800" i="1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rPr>
              <a:t>i,j</a:t>
            </a:r>
            <a:r>
              <a:rPr lang="en-GB" altLang="en-US" sz="1800" i="1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rPr>
              <a:t>  </a:t>
            </a:r>
            <a:r>
              <a:rPr lang="en-GB" alt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rPr>
              <a:t>= 	hydraulic radius at cell interface,</a:t>
            </a:r>
          </a:p>
          <a:p>
            <a:pPr eaLnBrk="0" hangingPunct="0">
              <a:spcBef>
                <a:spcPct val="0"/>
              </a:spcBef>
            </a:pPr>
            <a:r>
              <a:rPr lang="en-GB" alt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rPr>
              <a:t> </a:t>
            </a:r>
            <a:r>
              <a:rPr lang="en-GB" altLang="en-US" sz="1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rPr>
              <a:t>S</a:t>
            </a:r>
            <a:r>
              <a:rPr lang="en-GB" altLang="en-US" sz="1800" i="1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rPr>
              <a:t>i,j</a:t>
            </a:r>
            <a:r>
              <a:rPr lang="en-GB" altLang="en-US" sz="1800" i="1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rPr>
              <a:t>  </a:t>
            </a:r>
            <a:r>
              <a:rPr lang="en-GB" alt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rPr>
              <a:t>= 	water surface slope between cells,</a:t>
            </a:r>
          </a:p>
          <a:p>
            <a:pPr eaLnBrk="0" hangingPunct="0">
              <a:spcBef>
                <a:spcPct val="0"/>
              </a:spcBef>
            </a:pPr>
            <a:r>
              <a:rPr lang="en-GB" alt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rPr>
              <a:t> </a:t>
            </a:r>
            <a:r>
              <a:rPr lang="en-GB" altLang="en-US" sz="1800" i="1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rPr>
              <a:t>n</a:t>
            </a:r>
            <a:r>
              <a:rPr lang="en-GB" alt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rPr>
              <a:t>    = 	Manning friction coefficient.</a:t>
            </a:r>
            <a:endParaRPr lang="en-GB" altLang="en-US" sz="1800" dirty="0">
              <a:latin typeface="Times New Roman" panose="02020603050405020304" pitchFamily="18" charset="0"/>
            </a:endParaRPr>
          </a:p>
        </p:txBody>
      </p:sp>
      <p:graphicFrame>
        <p:nvGraphicFramePr>
          <p:cNvPr id="11267" name="Object 3"/>
          <p:cNvGraphicFramePr>
            <a:graphicFrameLocks noChangeAspect="1"/>
          </p:cNvGraphicFramePr>
          <p:nvPr/>
        </p:nvGraphicFramePr>
        <p:xfrm>
          <a:off x="4953000" y="3343275"/>
          <a:ext cx="2990850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0" name="Equation" r:id="rId3" imgW="1193760" imgH="431640" progId="Equation.3">
                  <p:embed/>
                </p:oleObj>
              </mc:Choice>
              <mc:Fallback>
                <p:oleObj name="Equation" r:id="rId3" imgW="1193760" imgH="431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3343275"/>
                        <a:ext cx="2990850" cy="1076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11" name="Rectangle 47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382000" cy="743744"/>
          </a:xfrm>
        </p:spPr>
        <p:txBody>
          <a:bodyPr/>
          <a:lstStyle/>
          <a:p>
            <a:r>
              <a:rPr lang="en-GB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LISFLOOD-FP</a:t>
            </a:r>
          </a:p>
        </p:txBody>
      </p:sp>
      <p:sp>
        <p:nvSpPr>
          <p:cNvPr id="11312" name="Rectangle 48"/>
          <p:cNvSpPr>
            <a:spLocks noGrp="1" noChangeArrowheads="1"/>
          </p:cNvSpPr>
          <p:nvPr>
            <p:ph type="body" idx="1"/>
          </p:nvPr>
        </p:nvSpPr>
        <p:spPr>
          <a:xfrm>
            <a:off x="4381500" y="1580423"/>
            <a:ext cx="4572000" cy="4572000"/>
          </a:xfrm>
        </p:spPr>
        <p:txBody>
          <a:bodyPr/>
          <a:lstStyle/>
          <a:p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Flux between cells calculated using the </a:t>
            </a:r>
            <a:r>
              <a:rPr lang="en-GB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Manning’s 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equation</a:t>
            </a:r>
          </a:p>
        </p:txBody>
      </p:sp>
      <p:grpSp>
        <p:nvGrpSpPr>
          <p:cNvPr id="11313" name="Group 49"/>
          <p:cNvGrpSpPr>
            <a:grpSpLocks/>
          </p:cNvGrpSpPr>
          <p:nvPr/>
        </p:nvGrpSpPr>
        <p:grpSpPr bwMode="auto">
          <a:xfrm>
            <a:off x="251520" y="1371600"/>
            <a:ext cx="3482280" cy="4793704"/>
            <a:chOff x="192" y="845"/>
            <a:chExt cx="2112" cy="2858"/>
          </a:xfrm>
        </p:grpSpPr>
        <p:sp>
          <p:nvSpPr>
            <p:cNvPr id="11314" name="Rectangle 50"/>
            <p:cNvSpPr>
              <a:spLocks noChangeArrowheads="1"/>
            </p:cNvSpPr>
            <p:nvPr/>
          </p:nvSpPr>
          <p:spPr bwMode="auto">
            <a:xfrm>
              <a:off x="579" y="3032"/>
              <a:ext cx="336" cy="336"/>
            </a:xfrm>
            <a:prstGeom prst="rect">
              <a:avLst/>
            </a:prstGeom>
            <a:noFill/>
            <a:ln w="25400">
              <a:solidFill>
                <a:srgbClr val="D3D3D3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5" name="Rectangle 51"/>
            <p:cNvSpPr>
              <a:spLocks noChangeArrowheads="1"/>
            </p:cNvSpPr>
            <p:nvPr/>
          </p:nvSpPr>
          <p:spPr bwMode="auto">
            <a:xfrm>
              <a:off x="580" y="2361"/>
              <a:ext cx="336" cy="336"/>
            </a:xfrm>
            <a:prstGeom prst="rect">
              <a:avLst/>
            </a:prstGeom>
            <a:noFill/>
            <a:ln w="25400">
              <a:solidFill>
                <a:srgbClr val="D3D3D3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6" name="Rectangle 52"/>
            <p:cNvSpPr>
              <a:spLocks noChangeArrowheads="1"/>
            </p:cNvSpPr>
            <p:nvPr/>
          </p:nvSpPr>
          <p:spPr bwMode="auto">
            <a:xfrm>
              <a:off x="914" y="2026"/>
              <a:ext cx="336" cy="336"/>
            </a:xfrm>
            <a:prstGeom prst="rect">
              <a:avLst/>
            </a:prstGeom>
            <a:noFill/>
            <a:ln w="25400">
              <a:solidFill>
                <a:srgbClr val="D3D3D3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7" name="Rectangle 53"/>
            <p:cNvSpPr>
              <a:spLocks noChangeArrowheads="1"/>
            </p:cNvSpPr>
            <p:nvPr/>
          </p:nvSpPr>
          <p:spPr bwMode="auto">
            <a:xfrm>
              <a:off x="1584" y="2027"/>
              <a:ext cx="336" cy="336"/>
            </a:xfrm>
            <a:prstGeom prst="rect">
              <a:avLst/>
            </a:prstGeom>
            <a:noFill/>
            <a:ln w="25400">
              <a:solidFill>
                <a:srgbClr val="D3D3D3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8" name="Rectangle 54"/>
            <p:cNvSpPr>
              <a:spLocks noChangeArrowheads="1"/>
            </p:cNvSpPr>
            <p:nvPr/>
          </p:nvSpPr>
          <p:spPr bwMode="auto">
            <a:xfrm>
              <a:off x="1918" y="2360"/>
              <a:ext cx="336" cy="336"/>
            </a:xfrm>
            <a:prstGeom prst="rect">
              <a:avLst/>
            </a:prstGeom>
            <a:noFill/>
            <a:ln w="25400">
              <a:solidFill>
                <a:srgbClr val="D3D3D3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9" name="Rectangle 55"/>
            <p:cNvSpPr>
              <a:spLocks noChangeArrowheads="1"/>
            </p:cNvSpPr>
            <p:nvPr/>
          </p:nvSpPr>
          <p:spPr bwMode="auto">
            <a:xfrm>
              <a:off x="1914" y="3031"/>
              <a:ext cx="336" cy="336"/>
            </a:xfrm>
            <a:prstGeom prst="rect">
              <a:avLst/>
            </a:prstGeom>
            <a:noFill/>
            <a:ln w="25400">
              <a:solidFill>
                <a:srgbClr val="D3D3D3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0" name="Rectangle 56"/>
            <p:cNvSpPr>
              <a:spLocks noChangeArrowheads="1"/>
            </p:cNvSpPr>
            <p:nvPr/>
          </p:nvSpPr>
          <p:spPr bwMode="auto">
            <a:xfrm>
              <a:off x="1579" y="3366"/>
              <a:ext cx="336" cy="336"/>
            </a:xfrm>
            <a:prstGeom prst="rect">
              <a:avLst/>
            </a:prstGeom>
            <a:noFill/>
            <a:ln w="25400">
              <a:solidFill>
                <a:srgbClr val="D3D3D3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1" name="Rectangle 57"/>
            <p:cNvSpPr>
              <a:spLocks noChangeArrowheads="1"/>
            </p:cNvSpPr>
            <p:nvPr/>
          </p:nvSpPr>
          <p:spPr bwMode="auto">
            <a:xfrm>
              <a:off x="915" y="3367"/>
              <a:ext cx="336" cy="336"/>
            </a:xfrm>
            <a:prstGeom prst="rect">
              <a:avLst/>
            </a:prstGeom>
            <a:noFill/>
            <a:ln w="25400">
              <a:solidFill>
                <a:srgbClr val="D3D3D3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2" name="Rectangle 58"/>
            <p:cNvSpPr>
              <a:spLocks noChangeArrowheads="1"/>
            </p:cNvSpPr>
            <p:nvPr/>
          </p:nvSpPr>
          <p:spPr bwMode="auto">
            <a:xfrm>
              <a:off x="1251" y="3366"/>
              <a:ext cx="336" cy="336"/>
            </a:xfrm>
            <a:prstGeom prst="rect">
              <a:avLst/>
            </a:prstGeom>
            <a:noFill/>
            <a:ln w="25400">
              <a:solidFill>
                <a:srgbClr val="D3D3D3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3" name="Rectangle 59"/>
            <p:cNvSpPr>
              <a:spLocks noChangeArrowheads="1"/>
            </p:cNvSpPr>
            <p:nvPr/>
          </p:nvSpPr>
          <p:spPr bwMode="auto">
            <a:xfrm>
              <a:off x="1917" y="2695"/>
              <a:ext cx="336" cy="336"/>
            </a:xfrm>
            <a:prstGeom prst="rect">
              <a:avLst/>
            </a:prstGeom>
            <a:noFill/>
            <a:ln w="25400">
              <a:solidFill>
                <a:srgbClr val="D3D3D3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4" name="Rectangle 60"/>
            <p:cNvSpPr>
              <a:spLocks noChangeArrowheads="1"/>
            </p:cNvSpPr>
            <p:nvPr/>
          </p:nvSpPr>
          <p:spPr bwMode="auto">
            <a:xfrm>
              <a:off x="1249" y="2027"/>
              <a:ext cx="336" cy="336"/>
            </a:xfrm>
            <a:prstGeom prst="rect">
              <a:avLst/>
            </a:prstGeom>
            <a:noFill/>
            <a:ln w="25400">
              <a:solidFill>
                <a:srgbClr val="D3D3D3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5" name="Rectangle 61"/>
            <p:cNvSpPr>
              <a:spLocks noChangeArrowheads="1"/>
            </p:cNvSpPr>
            <p:nvPr/>
          </p:nvSpPr>
          <p:spPr bwMode="auto">
            <a:xfrm>
              <a:off x="579" y="2697"/>
              <a:ext cx="336" cy="336"/>
            </a:xfrm>
            <a:prstGeom prst="rect">
              <a:avLst/>
            </a:prstGeom>
            <a:noFill/>
            <a:ln w="25400">
              <a:solidFill>
                <a:srgbClr val="D3D3D3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6" name="Rectangle 62"/>
            <p:cNvSpPr>
              <a:spLocks noChangeArrowheads="1"/>
            </p:cNvSpPr>
            <p:nvPr/>
          </p:nvSpPr>
          <p:spPr bwMode="auto">
            <a:xfrm>
              <a:off x="1249" y="2696"/>
              <a:ext cx="336" cy="336"/>
            </a:xfrm>
            <a:prstGeom prst="rect">
              <a:avLst/>
            </a:prstGeom>
            <a:solidFill>
              <a:srgbClr val="C0C0C0"/>
            </a:solidFill>
            <a:ln w="25400">
              <a:solidFill>
                <a:srgbClr val="D3D3D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7" name="Rectangle 63"/>
            <p:cNvSpPr>
              <a:spLocks noChangeArrowheads="1"/>
            </p:cNvSpPr>
            <p:nvPr/>
          </p:nvSpPr>
          <p:spPr bwMode="auto">
            <a:xfrm>
              <a:off x="1585" y="3032"/>
              <a:ext cx="336" cy="336"/>
            </a:xfrm>
            <a:prstGeom prst="rect">
              <a:avLst/>
            </a:prstGeom>
            <a:noFill/>
            <a:ln w="25400">
              <a:solidFill>
                <a:srgbClr val="D3D3D3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8" name="Rectangle 64"/>
            <p:cNvSpPr>
              <a:spLocks noChangeArrowheads="1"/>
            </p:cNvSpPr>
            <p:nvPr/>
          </p:nvSpPr>
          <p:spPr bwMode="auto">
            <a:xfrm>
              <a:off x="913" y="3032"/>
              <a:ext cx="336" cy="336"/>
            </a:xfrm>
            <a:prstGeom prst="rect">
              <a:avLst/>
            </a:prstGeom>
            <a:noFill/>
            <a:ln w="25400">
              <a:solidFill>
                <a:srgbClr val="D3D3D3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9" name="Rectangle 65"/>
            <p:cNvSpPr>
              <a:spLocks noChangeArrowheads="1"/>
            </p:cNvSpPr>
            <p:nvPr/>
          </p:nvSpPr>
          <p:spPr bwMode="auto">
            <a:xfrm>
              <a:off x="1585" y="2360"/>
              <a:ext cx="336" cy="336"/>
            </a:xfrm>
            <a:prstGeom prst="rect">
              <a:avLst/>
            </a:prstGeom>
            <a:noFill/>
            <a:ln w="25400">
              <a:solidFill>
                <a:srgbClr val="D3D3D3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0" name="Rectangle 66"/>
            <p:cNvSpPr>
              <a:spLocks noChangeArrowheads="1"/>
            </p:cNvSpPr>
            <p:nvPr/>
          </p:nvSpPr>
          <p:spPr bwMode="auto">
            <a:xfrm>
              <a:off x="913" y="2360"/>
              <a:ext cx="336" cy="336"/>
            </a:xfrm>
            <a:prstGeom prst="rect">
              <a:avLst/>
            </a:prstGeom>
            <a:noFill/>
            <a:ln w="25400">
              <a:solidFill>
                <a:srgbClr val="D3D3D3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1" name="Rectangle 67"/>
            <p:cNvSpPr>
              <a:spLocks noChangeArrowheads="1"/>
            </p:cNvSpPr>
            <p:nvPr/>
          </p:nvSpPr>
          <p:spPr bwMode="auto">
            <a:xfrm>
              <a:off x="1249" y="2360"/>
              <a:ext cx="336" cy="336"/>
            </a:xfrm>
            <a:prstGeom prst="rect">
              <a:avLst/>
            </a:prstGeom>
            <a:solidFill>
              <a:srgbClr val="DDDDDD"/>
            </a:solidFill>
            <a:ln w="25400">
              <a:solidFill>
                <a:srgbClr val="D3D3D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2" name="Rectangle 68"/>
            <p:cNvSpPr>
              <a:spLocks noChangeArrowheads="1"/>
            </p:cNvSpPr>
            <p:nvPr/>
          </p:nvSpPr>
          <p:spPr bwMode="auto">
            <a:xfrm>
              <a:off x="913" y="2696"/>
              <a:ext cx="336" cy="336"/>
            </a:xfrm>
            <a:prstGeom prst="rect">
              <a:avLst/>
            </a:prstGeom>
            <a:solidFill>
              <a:srgbClr val="DDDDDD"/>
            </a:solidFill>
            <a:ln w="25400">
              <a:solidFill>
                <a:srgbClr val="D3D3D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3" name="Rectangle 69"/>
            <p:cNvSpPr>
              <a:spLocks noChangeArrowheads="1"/>
            </p:cNvSpPr>
            <p:nvPr/>
          </p:nvSpPr>
          <p:spPr bwMode="auto">
            <a:xfrm>
              <a:off x="1249" y="3032"/>
              <a:ext cx="336" cy="336"/>
            </a:xfrm>
            <a:prstGeom prst="rect">
              <a:avLst/>
            </a:prstGeom>
            <a:solidFill>
              <a:srgbClr val="DDDDDD"/>
            </a:solidFill>
            <a:ln w="25400">
              <a:solidFill>
                <a:srgbClr val="D3D3D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4" name="Rectangle 70"/>
            <p:cNvSpPr>
              <a:spLocks noChangeArrowheads="1"/>
            </p:cNvSpPr>
            <p:nvPr/>
          </p:nvSpPr>
          <p:spPr bwMode="auto">
            <a:xfrm>
              <a:off x="1585" y="2696"/>
              <a:ext cx="336" cy="336"/>
            </a:xfrm>
            <a:prstGeom prst="rect">
              <a:avLst/>
            </a:prstGeom>
            <a:solidFill>
              <a:srgbClr val="DDDDDD"/>
            </a:solidFill>
            <a:ln w="25400">
              <a:solidFill>
                <a:srgbClr val="D3D3D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5" name="Line 71"/>
            <p:cNvSpPr>
              <a:spLocks noChangeShapeType="1"/>
            </p:cNvSpPr>
            <p:nvPr/>
          </p:nvSpPr>
          <p:spPr bwMode="auto">
            <a:xfrm>
              <a:off x="1057" y="2856"/>
              <a:ext cx="288" cy="0"/>
            </a:xfrm>
            <a:prstGeom prst="line">
              <a:avLst/>
            </a:prstGeom>
            <a:noFill/>
            <a:ln w="22225">
              <a:solidFill>
                <a:srgbClr val="D3D3D3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36" name="Line 72"/>
            <p:cNvSpPr>
              <a:spLocks noChangeShapeType="1"/>
            </p:cNvSpPr>
            <p:nvPr/>
          </p:nvSpPr>
          <p:spPr bwMode="auto">
            <a:xfrm rot="-5400000">
              <a:off x="1265" y="3032"/>
              <a:ext cx="288" cy="0"/>
            </a:xfrm>
            <a:prstGeom prst="line">
              <a:avLst/>
            </a:prstGeom>
            <a:noFill/>
            <a:ln w="22225">
              <a:solidFill>
                <a:srgbClr val="D3D3D3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37" name="Line 73"/>
            <p:cNvSpPr>
              <a:spLocks noChangeShapeType="1"/>
            </p:cNvSpPr>
            <p:nvPr/>
          </p:nvSpPr>
          <p:spPr bwMode="auto">
            <a:xfrm rot="-5400000">
              <a:off x="1265" y="2648"/>
              <a:ext cx="288" cy="0"/>
            </a:xfrm>
            <a:prstGeom prst="line">
              <a:avLst/>
            </a:prstGeom>
            <a:noFill/>
            <a:ln w="22225">
              <a:solidFill>
                <a:srgbClr val="D3D3D3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38" name="Rectangle 74"/>
            <p:cNvSpPr>
              <a:spLocks noChangeArrowheads="1"/>
            </p:cNvSpPr>
            <p:nvPr/>
          </p:nvSpPr>
          <p:spPr bwMode="auto">
            <a:xfrm>
              <a:off x="1919" y="2026"/>
              <a:ext cx="336" cy="336"/>
            </a:xfrm>
            <a:prstGeom prst="rect">
              <a:avLst/>
            </a:prstGeom>
            <a:noFill/>
            <a:ln w="25400">
              <a:solidFill>
                <a:srgbClr val="D3D3D3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9" name="Rectangle 75"/>
            <p:cNvSpPr>
              <a:spLocks noChangeArrowheads="1"/>
            </p:cNvSpPr>
            <p:nvPr/>
          </p:nvSpPr>
          <p:spPr bwMode="auto">
            <a:xfrm>
              <a:off x="1921" y="3366"/>
              <a:ext cx="336" cy="336"/>
            </a:xfrm>
            <a:prstGeom prst="rect">
              <a:avLst/>
            </a:prstGeom>
            <a:noFill/>
            <a:ln w="25400">
              <a:solidFill>
                <a:srgbClr val="D3D3D3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0" name="Rectangle 76"/>
            <p:cNvSpPr>
              <a:spLocks noChangeArrowheads="1"/>
            </p:cNvSpPr>
            <p:nvPr/>
          </p:nvSpPr>
          <p:spPr bwMode="auto">
            <a:xfrm>
              <a:off x="579" y="2026"/>
              <a:ext cx="336" cy="336"/>
            </a:xfrm>
            <a:prstGeom prst="rect">
              <a:avLst/>
            </a:prstGeom>
            <a:noFill/>
            <a:ln w="25400">
              <a:solidFill>
                <a:srgbClr val="D3D3D3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1" name="Rectangle 77"/>
            <p:cNvSpPr>
              <a:spLocks noChangeArrowheads="1"/>
            </p:cNvSpPr>
            <p:nvPr/>
          </p:nvSpPr>
          <p:spPr bwMode="auto">
            <a:xfrm>
              <a:off x="580" y="3367"/>
              <a:ext cx="336" cy="336"/>
            </a:xfrm>
            <a:prstGeom prst="rect">
              <a:avLst/>
            </a:prstGeom>
            <a:noFill/>
            <a:ln w="25400">
              <a:solidFill>
                <a:srgbClr val="D3D3D3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2" name="Line 78"/>
            <p:cNvSpPr>
              <a:spLocks noChangeShapeType="1"/>
            </p:cNvSpPr>
            <p:nvPr/>
          </p:nvSpPr>
          <p:spPr bwMode="auto">
            <a:xfrm flipH="1" flipV="1">
              <a:off x="192" y="2256"/>
              <a:ext cx="1056" cy="768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43" name="Line 79"/>
            <p:cNvSpPr>
              <a:spLocks noChangeShapeType="1"/>
            </p:cNvSpPr>
            <p:nvPr/>
          </p:nvSpPr>
          <p:spPr bwMode="auto">
            <a:xfrm flipV="1">
              <a:off x="1920" y="2256"/>
              <a:ext cx="384" cy="768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44" name="Rectangle 80"/>
            <p:cNvSpPr>
              <a:spLocks noChangeArrowheads="1"/>
            </p:cNvSpPr>
            <p:nvPr/>
          </p:nvSpPr>
          <p:spPr bwMode="auto">
            <a:xfrm>
              <a:off x="192" y="1152"/>
              <a:ext cx="1056" cy="1104"/>
            </a:xfrm>
            <a:prstGeom prst="rect">
              <a:avLst/>
            </a:prstGeom>
            <a:solidFill>
              <a:srgbClr val="00CC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5" name="Rectangle 81"/>
            <p:cNvSpPr>
              <a:spLocks noChangeArrowheads="1"/>
            </p:cNvSpPr>
            <p:nvPr/>
          </p:nvSpPr>
          <p:spPr bwMode="auto">
            <a:xfrm>
              <a:off x="1248" y="1152"/>
              <a:ext cx="1056" cy="1104"/>
            </a:xfrm>
            <a:prstGeom prst="rect">
              <a:avLst/>
            </a:prstGeom>
            <a:solidFill>
              <a:srgbClr val="0099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6" name="Rectangle 82"/>
            <p:cNvSpPr>
              <a:spLocks noChangeArrowheads="1"/>
            </p:cNvSpPr>
            <p:nvPr/>
          </p:nvSpPr>
          <p:spPr bwMode="auto">
            <a:xfrm>
              <a:off x="1248" y="2688"/>
              <a:ext cx="336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7" name="Rectangle 83"/>
            <p:cNvSpPr>
              <a:spLocks noChangeArrowheads="1"/>
            </p:cNvSpPr>
            <p:nvPr/>
          </p:nvSpPr>
          <p:spPr bwMode="auto">
            <a:xfrm>
              <a:off x="1584" y="2688"/>
              <a:ext cx="336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8" name="Line 84"/>
            <p:cNvSpPr>
              <a:spLocks noChangeShapeType="1"/>
            </p:cNvSpPr>
            <p:nvPr/>
          </p:nvSpPr>
          <p:spPr bwMode="auto">
            <a:xfrm>
              <a:off x="1489" y="2856"/>
              <a:ext cx="288" cy="0"/>
            </a:xfrm>
            <a:prstGeom prst="line">
              <a:avLst/>
            </a:prstGeom>
            <a:noFill/>
            <a:ln w="22225">
              <a:solidFill>
                <a:srgbClr val="D3D3D3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49" name="Line 85"/>
            <p:cNvSpPr>
              <a:spLocks noChangeShapeType="1"/>
            </p:cNvSpPr>
            <p:nvPr/>
          </p:nvSpPr>
          <p:spPr bwMode="auto">
            <a:xfrm>
              <a:off x="816" y="1728"/>
              <a:ext cx="912" cy="0"/>
            </a:xfrm>
            <a:prstGeom prst="line">
              <a:avLst/>
            </a:prstGeom>
            <a:noFill/>
            <a:ln w="44450">
              <a:solidFill>
                <a:srgbClr val="FF0000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50" name="Line 86"/>
            <p:cNvSpPr>
              <a:spLocks noChangeShapeType="1"/>
            </p:cNvSpPr>
            <p:nvPr/>
          </p:nvSpPr>
          <p:spPr bwMode="auto">
            <a:xfrm flipH="1" flipV="1">
              <a:off x="960" y="2256"/>
              <a:ext cx="288" cy="432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51" name="Line 87"/>
            <p:cNvSpPr>
              <a:spLocks noChangeShapeType="1"/>
            </p:cNvSpPr>
            <p:nvPr/>
          </p:nvSpPr>
          <p:spPr bwMode="auto">
            <a:xfrm flipV="1">
              <a:off x="1920" y="2256"/>
              <a:ext cx="96" cy="432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52" name="Text Box 88"/>
            <p:cNvSpPr txBox="1">
              <a:spLocks noChangeArrowheads="1"/>
            </p:cNvSpPr>
            <p:nvPr/>
          </p:nvSpPr>
          <p:spPr bwMode="auto">
            <a:xfrm>
              <a:off x="624" y="864"/>
              <a:ext cx="193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36000" rIns="0" bIns="0"/>
            <a:lstStyle/>
            <a:p>
              <a:pPr algn="ctr" eaLnBrk="0" hangingPunct="0">
                <a:spcBef>
                  <a:spcPct val="0"/>
                </a:spcBef>
              </a:pPr>
              <a:r>
                <a:rPr lang="en-US" altLang="en-US" b="1" i="1">
                  <a:latin typeface="Times New Roman" pitchFamily="18" charset="0"/>
                </a:rPr>
                <a:t>i</a:t>
              </a:r>
            </a:p>
          </p:txBody>
        </p:sp>
        <p:sp>
          <p:nvSpPr>
            <p:cNvPr id="11353" name="Text Box 89"/>
            <p:cNvSpPr txBox="1">
              <a:spLocks noChangeArrowheads="1"/>
            </p:cNvSpPr>
            <p:nvPr/>
          </p:nvSpPr>
          <p:spPr bwMode="auto">
            <a:xfrm>
              <a:off x="1680" y="845"/>
              <a:ext cx="193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36000" rIns="0" bIns="0"/>
            <a:lstStyle/>
            <a:p>
              <a:pPr algn="ctr" eaLnBrk="0" hangingPunct="0">
                <a:spcBef>
                  <a:spcPct val="0"/>
                </a:spcBef>
              </a:pPr>
              <a:r>
                <a:rPr lang="en-US" altLang="en-US" b="1" i="1">
                  <a:latin typeface="Times New Roman" pitchFamily="18" charset="0"/>
                </a:rPr>
                <a:t>j</a:t>
              </a:r>
              <a:endParaRPr lang="en-US" altLang="en-US" b="1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6632"/>
            <a:ext cx="8382000" cy="1008112"/>
          </a:xfrm>
        </p:spPr>
        <p:txBody>
          <a:bodyPr/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 requirements for LISFLOOD-FP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08720"/>
            <a:ext cx="8382000" cy="5187280"/>
          </a:xfrm>
        </p:spPr>
        <p:txBody>
          <a:bodyPr/>
          <a:lstStyle/>
          <a:p>
            <a:pPr algn="just"/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Raster Digital Elevation Model: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DEM raster grid allows the representation of floodplain topography.</a:t>
            </a:r>
          </a:p>
          <a:p>
            <a:pPr marL="400050" lvl="1" indent="0" algn="just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 data availability is done by air photogrammetry, airborne laser altimetry(LiDAR) and Interferometric Synthetic Aperture Radar (SAR). </a:t>
            </a: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Raster grid comes from data acquired by NASA satellite ASTER, which is a </a:t>
            </a:r>
            <a:r>
              <a:rPr lang="nn-N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Global Digital Model Elevation data set.</a:t>
            </a:r>
          </a:p>
          <a:p>
            <a:pPr algn="just"/>
            <a:endParaRPr lang="nn-NO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nn-NO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Inflow Discharge Hydrographs: </a:t>
            </a:r>
            <a:r>
              <a:rPr lang="nn-N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boundary conditions of the model , input hydrographs can be obtained by the guaging stations record.</a:t>
            </a:r>
          </a:p>
          <a:p>
            <a:pPr algn="just"/>
            <a:endParaRPr lang="nn-NO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nn-NO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nn-NO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258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309992" cy="936104"/>
          </a:xfrm>
        </p:spPr>
        <p:txBody>
          <a:bodyPr/>
          <a:lstStyle/>
          <a:p>
            <a:r>
              <a:rPr lang="en-IN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Overview</a:t>
            </a:r>
            <a:r>
              <a:rPr lang="en-IN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52736"/>
            <a:ext cx="8382000" cy="5043264"/>
          </a:xfrm>
        </p:spPr>
        <p:txBody>
          <a:bodyPr/>
          <a:lstStyle/>
          <a:p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Introduction 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Literature review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Brief tentative methodology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Selection of hydrologic model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Future work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References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18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88640"/>
            <a:ext cx="8382000" cy="576064"/>
          </a:xfrm>
        </p:spPr>
        <p:txBody>
          <a:bodyPr/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 requirements for LISFLOOD-FP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80728"/>
            <a:ext cx="8382000" cy="5115272"/>
          </a:xfrm>
        </p:spPr>
        <p:txBody>
          <a:bodyPr/>
          <a:lstStyle/>
          <a:p>
            <a:pPr algn="just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Channel geometry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It can be taken from the DEM or surveyed cross sections. Also, It can be set individually for each point on the channel vector if necessary. </a:t>
            </a: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Channel width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Taken from the DEM or surveyed cross sections</a:t>
            </a:r>
          </a:p>
          <a:p>
            <a:pPr marL="400050" lvl="1" indent="0" algn="just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can be set individually for each point on the channel vector if necessary. Need not be same as the model grid resolution across the river channel.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Bank full depth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It can be taken from the DEM or surveyed cross sections. It can be set individually for each point on the channel vector if necessary.</a:t>
            </a:r>
          </a:p>
          <a:p>
            <a:pPr marL="400050" lvl="1" indent="0" algn="just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834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6632"/>
            <a:ext cx="8382000" cy="576064"/>
          </a:xfrm>
        </p:spPr>
        <p:txBody>
          <a:bodyPr/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764704"/>
            <a:ext cx="8640960" cy="5331296"/>
          </a:xfrm>
        </p:spPr>
        <p:txBody>
          <a:bodyPr/>
          <a:lstStyle/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IPCC, 2007: Climate Change 2007: The Physical Science Basis. Contribution of Working Group I to the Fourth Assessment Report of the Intergovernmental Panel on Climate Change [Solomon, S., D. Qin, M. Manning, Z. Chen, M. Marquis, K.B.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Averyt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M.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Tignor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H.L. Miller (eds.)]. Cambridge University Press, Cambridge, United Kingdom and New York, NY, USA, 996 pp.</a:t>
            </a:r>
          </a:p>
          <a:p>
            <a:r>
              <a:rPr lang="en-IN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Huber, M., &amp; </a:t>
            </a:r>
            <a:r>
              <a:rPr lang="en-IN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Knutti</a:t>
            </a:r>
            <a:r>
              <a:rPr lang="en-IN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R. (2011). Anthropogenic and natural warming inferred from changes in Earth’s energy balance. </a:t>
            </a:r>
            <a:r>
              <a:rPr lang="en-IN" sz="1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Nature Geoscience</a:t>
            </a:r>
            <a:r>
              <a:rPr lang="en-IN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5(1), 31–36. doi:10.1038/ngeo1327</a:t>
            </a:r>
            <a:r>
              <a:rPr lang="en-IN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IN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Dankers</a:t>
            </a:r>
            <a:r>
              <a:rPr lang="en-IN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R., &amp; </a:t>
            </a:r>
            <a:r>
              <a:rPr lang="en-IN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Feyen</a:t>
            </a:r>
            <a:r>
              <a:rPr lang="en-IN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L. (2009). Flood hazard in Europe in an ensemble of regional climate scenarios. </a:t>
            </a:r>
            <a:r>
              <a:rPr lang="en-IN" sz="1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Journal of Geophysical Research</a:t>
            </a:r>
            <a:r>
              <a:rPr lang="en-IN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114(D16), D16108. doi:10.1029/2008JD011523</a:t>
            </a:r>
            <a:r>
              <a:rPr lang="en-IN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IN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Hirabayashi</a:t>
            </a:r>
            <a:r>
              <a:rPr lang="en-IN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Y., Mahendran, R., </a:t>
            </a:r>
            <a:r>
              <a:rPr lang="en-IN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Koirala</a:t>
            </a:r>
            <a:r>
              <a:rPr lang="en-IN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S., </a:t>
            </a:r>
            <a:r>
              <a:rPr lang="en-IN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Konoshima</a:t>
            </a:r>
            <a:r>
              <a:rPr lang="en-IN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L., Yamazaki, D., Watanabe, S., … </a:t>
            </a:r>
            <a:r>
              <a:rPr lang="en-IN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Kanae</a:t>
            </a:r>
            <a:r>
              <a:rPr lang="en-IN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S. (2013). Global flood risk under climate change. </a:t>
            </a:r>
            <a:r>
              <a:rPr lang="en-IN" sz="1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Nature Climate Change</a:t>
            </a:r>
            <a:r>
              <a:rPr lang="en-IN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3(9), 816–821. doi:10.1038/nclimate1911.</a:t>
            </a: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Bates,P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Trigg,M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Neal, J., and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Dabrowa,A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(2013). LISFLOOD-FP, User manual, School of Geographical Sciences, University of Bristol. University Road, Bristol, BS8 1SS, UK. Retrieved from website: http://www.bristol.ac.uk/media-library/sites/geography/migrated/documents/lisflood-manual-v5.9.6.pdf. 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Yamazaki, D., Oki, T., and </a:t>
            </a:r>
            <a:r>
              <a:rPr lang="en-IN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Kanae</a:t>
            </a:r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S., 2009. Deriving a global river network map and its sub-grid topographic characteristics from a ﬁne-resolution ﬂow direction map. </a:t>
            </a:r>
            <a:r>
              <a:rPr lang="en-IN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Hydrology and Earth System Sciences,</a:t>
            </a:r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13, 2241–2251</a:t>
            </a:r>
            <a:r>
              <a:rPr lang="en-I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Yamazaki, D., (2014). The global hydrodynamic model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CaMa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-Flood (version 3.6.2), Japan Agency for Marine-Earth Science and Technology, retrieved from website: http://hydro.iis.u-tokyo.ac.jp/~yamadai/cama-flood/Manual_CaMa-Flood_v362.pdf</a:t>
            </a:r>
          </a:p>
          <a:p>
            <a:endParaRPr lang="en-US" sz="1400" dirty="0"/>
          </a:p>
          <a:p>
            <a:endParaRPr lang="en-IN" sz="1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51404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88640"/>
            <a:ext cx="8382000" cy="648072"/>
          </a:xfrm>
        </p:spPr>
        <p:txBody>
          <a:bodyPr/>
          <a:lstStyle/>
          <a:p>
            <a:r>
              <a:rPr lang="en-I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Introduction: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Global climate change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80728"/>
            <a:ext cx="8382000" cy="5115272"/>
          </a:xfrm>
        </p:spPr>
        <p:txBody>
          <a:bodyPr/>
          <a:lstStyle/>
          <a:p>
            <a:pPr algn="just"/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Global temperatures have been found increasing over past 50 years (IPCC, 2007).</a:t>
            </a:r>
          </a:p>
          <a:p>
            <a:pPr algn="just"/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Role of anthropogenic factors has been found significant (Huber &amp;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Knutti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, 2011; IPCC, 2007). </a:t>
            </a:r>
          </a:p>
          <a:p>
            <a:pPr marL="0" indent="0" algn="just"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Changes in flow and flood patterns have been detected (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Hirabayashi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et al., 2013;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Hirabayashi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et.al. 2009;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Dankers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Feyen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, 2009).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62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88640"/>
            <a:ext cx="8382000" cy="648072"/>
          </a:xfrm>
        </p:spPr>
        <p:txBody>
          <a:bodyPr/>
          <a:lstStyle/>
          <a:p>
            <a:r>
              <a:rPr lang="en-IN" sz="3600" b="1" dirty="0" smtClean="0">
                <a:latin typeface="Times New Roman" pitchFamily="18" charset="0"/>
                <a:cs typeface="Times New Roman" pitchFamily="18" charset="0"/>
              </a:rPr>
              <a:t>Introduction: </a:t>
            </a:r>
            <a:r>
              <a:rPr lang="en-IN" sz="3600" dirty="0" smtClean="0">
                <a:latin typeface="Times New Roman" pitchFamily="18" charset="0"/>
                <a:cs typeface="Times New Roman" pitchFamily="18" charset="0"/>
              </a:rPr>
              <a:t>Climate Change in Canada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52736"/>
            <a:ext cx="8382000" cy="5328592"/>
          </a:xfrm>
        </p:spPr>
        <p:txBody>
          <a:bodyPr/>
          <a:lstStyle/>
          <a:p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Changes in temperature and precipitation patterns (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Groisman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et al., 2002;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Shabbar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Bonsal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, 2003).</a:t>
            </a:r>
          </a:p>
          <a:p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Changes in flow patterns (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Groisman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et al., 2002).</a:t>
            </a:r>
          </a:p>
          <a:p>
            <a:pPr>
              <a:buNone/>
            </a:pP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Flood risk gradually increasing (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Shrubsole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, Lacroix, &amp;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Simonovic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, 2003).</a:t>
            </a:r>
          </a:p>
          <a:p>
            <a:endParaRPr lang="en-IN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37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88640"/>
            <a:ext cx="8382000" cy="648072"/>
          </a:xfrm>
        </p:spPr>
        <p:txBody>
          <a:bodyPr/>
          <a:lstStyle/>
          <a:p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Literature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8382000" cy="5544616"/>
          </a:xfrm>
        </p:spPr>
        <p:txBody>
          <a:bodyPr/>
          <a:lstStyle/>
          <a:p>
            <a:pPr>
              <a:buNone/>
            </a:pP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IN" sz="2500" b="1" dirty="0" smtClean="0">
                <a:latin typeface="Times New Roman" pitchFamily="18" charset="0"/>
                <a:cs typeface="Times New Roman" pitchFamily="18" charset="0"/>
              </a:rPr>
              <a:t>Criteria for the selection of hydrological model</a:t>
            </a:r>
          </a:p>
          <a:p>
            <a:pPr>
              <a:buNone/>
            </a:pPr>
            <a:endParaRPr lang="en-IN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Should be state-of-the-art.</a:t>
            </a:r>
          </a:p>
          <a:p>
            <a:endParaRPr lang="en-IN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Could be used at regional/continental/global scale.</a:t>
            </a:r>
          </a:p>
          <a:p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Should have a routing and floodplain mapping component.</a:t>
            </a:r>
          </a:p>
          <a:p>
            <a:endParaRPr lang="en-IN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Input data should be readily available.</a:t>
            </a:r>
          </a:p>
          <a:p>
            <a:endParaRPr lang="en-IN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Should operate at a grid-scale.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2360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-315415"/>
            <a:ext cx="8382000" cy="936103"/>
          </a:xfrm>
        </p:spPr>
        <p:txBody>
          <a:bodyPr/>
          <a:lstStyle/>
          <a:p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Findings from literature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4704"/>
            <a:ext cx="8382000" cy="4896544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List of hydrological models found mostly: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8070302"/>
              </p:ext>
            </p:extLst>
          </p:nvPr>
        </p:nvGraphicFramePr>
        <p:xfrm>
          <a:off x="395536" y="116632"/>
          <a:ext cx="8496944" cy="614877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677160"/>
                <a:gridCol w="4819784"/>
              </a:tblGrid>
              <a:tr h="413381"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Hydrological model 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Study region</a:t>
                      </a:r>
                      <a:endParaRPr lang="en-US" u="sng" dirty="0"/>
                    </a:p>
                  </a:txBody>
                  <a:tcPr/>
                </a:tc>
              </a:tr>
              <a:tr h="5807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HBV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Upper Severn catchment (UK)</a:t>
                      </a:r>
                      <a:endParaRPr lang="en-US" dirty="0"/>
                    </a:p>
                  </a:txBody>
                  <a:tcPr/>
                </a:tc>
              </a:tr>
              <a:tr h="5807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HBV 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Norway</a:t>
                      </a:r>
                      <a:endParaRPr lang="en-US" dirty="0"/>
                    </a:p>
                  </a:txBody>
                  <a:tcPr/>
                </a:tc>
              </a:tr>
              <a:tr h="82970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HBV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Hindukush-Karakorum-Himalaya (HKH) region, India</a:t>
                      </a:r>
                      <a:endParaRPr lang="en-US" dirty="0"/>
                    </a:p>
                  </a:txBody>
                  <a:tcPr/>
                </a:tc>
              </a:tr>
              <a:tr h="829701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HBV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Nordic countries :(Denmark, Finland, Iceland, Norway, and Sweden)</a:t>
                      </a:r>
                      <a:endParaRPr lang="en-US" dirty="0"/>
                    </a:p>
                  </a:txBody>
                  <a:tcPr/>
                </a:tc>
              </a:tr>
              <a:tr h="41338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LISFLOOD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Europe</a:t>
                      </a:r>
                      <a:endParaRPr lang="en-US" dirty="0"/>
                    </a:p>
                  </a:txBody>
                  <a:tcPr/>
                </a:tc>
              </a:tr>
              <a:tr h="58079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LISFLOOD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Europe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58079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LISFLOOD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Europe</a:t>
                      </a:r>
                      <a:endParaRPr lang="en-US" dirty="0"/>
                    </a:p>
                  </a:txBody>
                  <a:tcPr/>
                </a:tc>
              </a:tr>
              <a:tr h="580790"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 smtClean="0"/>
                        <a:t>CaMa</a:t>
                      </a:r>
                      <a:r>
                        <a:rPr lang="en-US" b="0" dirty="0" smtClean="0"/>
                        <a:t>-Flood</a:t>
                      </a:r>
                      <a:r>
                        <a:rPr lang="en-US" b="0" baseline="0" dirty="0" smtClean="0"/>
                        <a:t> 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Global study</a:t>
                      </a:r>
                      <a:endParaRPr lang="en-US" b="0" dirty="0"/>
                    </a:p>
                  </a:txBody>
                  <a:tcPr/>
                </a:tc>
              </a:tr>
              <a:tr h="58079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err="1" smtClean="0"/>
                        <a:t>CaMa</a:t>
                      </a:r>
                      <a:r>
                        <a:rPr lang="en-US" b="0" dirty="0" smtClean="0"/>
                        <a:t>-Flood</a:t>
                      </a:r>
                      <a:r>
                        <a:rPr lang="en-US" b="0" baseline="0" dirty="0" smtClean="0"/>
                        <a:t> </a:t>
                      </a:r>
                      <a:endParaRPr lang="en-US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Amazon river </a:t>
                      </a:r>
                      <a:endParaRPr lang="en-US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445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4624"/>
            <a:ext cx="8511480" cy="720080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Methodology (tentative)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0008893"/>
              </p:ext>
            </p:extLst>
          </p:nvPr>
        </p:nvGraphicFramePr>
        <p:xfrm>
          <a:off x="250825" y="765175"/>
          <a:ext cx="8526463" cy="5616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1229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5" name="Rectangle 15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382000" cy="887760"/>
          </a:xfrm>
        </p:spPr>
        <p:txBody>
          <a:bodyPr/>
          <a:lstStyle/>
          <a:p>
            <a:r>
              <a:rPr lang="en-GB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Hydraulic modelling of floodplains</a:t>
            </a:r>
          </a:p>
        </p:txBody>
      </p:sp>
      <p:sp>
        <p:nvSpPr>
          <p:cNvPr id="5136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4648200" cy="4785320"/>
          </a:xfrm>
        </p:spPr>
        <p:txBody>
          <a:bodyPr/>
          <a:lstStyle/>
          <a:p>
            <a:r>
              <a:rPr lang="en-GB" alt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Flow on floodplains is controlled by topography and </a:t>
            </a:r>
            <a:r>
              <a:rPr lang="en-GB" alt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friction.</a:t>
            </a:r>
            <a:endParaRPr lang="en-GB" alt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alt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Leads to complex spatial patterns of water depth and velocity that are 2D in space and dynamic in </a:t>
            </a:r>
            <a:r>
              <a:rPr lang="en-GB" alt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time.</a:t>
            </a:r>
            <a:endParaRPr lang="en-GB" alt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alt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Until recently modelling of such flows has only been possible for small river reaches (10-50km</a:t>
            </a:r>
            <a:r>
              <a:rPr lang="en-GB" alt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GB" alt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6588125" y="3716338"/>
            <a:ext cx="792163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6516688" y="3573463"/>
            <a:ext cx="935037" cy="5032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6580188" y="4048125"/>
            <a:ext cx="95250" cy="2667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6589713" y="2736850"/>
            <a:ext cx="88900" cy="839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6615113" y="2719388"/>
            <a:ext cx="88900" cy="889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6545263" y="2446338"/>
            <a:ext cx="88900" cy="1714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37" name="Picture 17" descr="Meuse flood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772816"/>
            <a:ext cx="3806825" cy="345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opportunities</a:t>
            </a:r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81000" y="1196752"/>
            <a:ext cx="8382000" cy="4899248"/>
          </a:xfrm>
        </p:spPr>
        <p:txBody>
          <a:bodyPr/>
          <a:lstStyle/>
          <a:p>
            <a:endParaRPr lang="en-GB" alt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Large </a:t>
            </a:r>
            <a:r>
              <a:rPr lang="en-GB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scale modelling has now been made possible by:</a:t>
            </a:r>
          </a:p>
          <a:p>
            <a:pPr lvl="1"/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Simplified 2D hydraulic models</a:t>
            </a:r>
          </a:p>
          <a:p>
            <a:pPr lvl="1"/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Faster computers </a:t>
            </a:r>
          </a:p>
          <a:p>
            <a:pPr lvl="1"/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satellite data sources e.g. SRTM, satellite radars</a:t>
            </a:r>
          </a:p>
          <a:p>
            <a:pPr lvl="1"/>
            <a:endParaRPr lang="en-GB" altLang="en-US" dirty="0"/>
          </a:p>
          <a:p>
            <a:endParaRPr lang="en-GB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Times New Roman"/>
      </a:majorFont>
      <a:minorFont>
        <a:latin typeface="Arial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1811</TotalTime>
  <Words>1278</Words>
  <Application>Microsoft Office PowerPoint</Application>
  <PresentationFormat>On-screen Show (4:3)</PresentationFormat>
  <Paragraphs>173</Paragraphs>
  <Slides>21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Default Design</vt:lpstr>
      <vt:lpstr>CorelPhotoPaint.Image.11</vt:lpstr>
      <vt:lpstr>Equation</vt:lpstr>
      <vt:lpstr>PowerPoint Presentation</vt:lpstr>
      <vt:lpstr>Overview </vt:lpstr>
      <vt:lpstr>Introduction: Global climate change</vt:lpstr>
      <vt:lpstr>Introduction: Climate Change in Canada</vt:lpstr>
      <vt:lpstr>Literature review</vt:lpstr>
      <vt:lpstr> Findings from literature review</vt:lpstr>
      <vt:lpstr>Methodology (tentative)</vt:lpstr>
      <vt:lpstr>Hydraulic modelling of floodplains</vt:lpstr>
      <vt:lpstr>New opportunities</vt:lpstr>
      <vt:lpstr> CaMa-Flood Hydrological Model</vt:lpstr>
      <vt:lpstr>Steps involved for hydrodynamic process</vt:lpstr>
      <vt:lpstr>CaMa-Flood model assumptions</vt:lpstr>
      <vt:lpstr>PowerPoint Presentation</vt:lpstr>
      <vt:lpstr>CaMa-Flood model assumptions</vt:lpstr>
      <vt:lpstr>CaMa-Flood model assumptions</vt:lpstr>
      <vt:lpstr>LISFLOOD-FP</vt:lpstr>
      <vt:lpstr>LISFLOOD-FP</vt:lpstr>
      <vt:lpstr>LISFLOOD-FP</vt:lpstr>
      <vt:lpstr>Data requirements for LISFLOOD-FP</vt:lpstr>
      <vt:lpstr>Data requirements for LISFLOOD-FP</vt:lpstr>
      <vt:lpstr>References</vt:lpstr>
    </vt:vector>
  </TitlesOfParts>
  <Company>University of Exeter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Depth measurements</dc:title>
  <dc:creator>Matt Wilson</dc:creator>
  <cp:lastModifiedBy>Jai ma saraswati</cp:lastModifiedBy>
  <cp:revision>175</cp:revision>
  <dcterms:created xsi:type="dcterms:W3CDTF">2005-11-30T00:40:29Z</dcterms:created>
  <dcterms:modified xsi:type="dcterms:W3CDTF">2015-11-30T03:48:00Z</dcterms:modified>
</cp:coreProperties>
</file>