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8" r:id="rId13"/>
    <p:sldId id="271" r:id="rId14"/>
    <p:sldId id="269" r:id="rId15"/>
    <p:sldId id="272" r:id="rId16"/>
    <p:sldId id="273" r:id="rId17"/>
    <p:sldId id="284" r:id="rId18"/>
    <p:sldId id="275" r:id="rId19"/>
    <p:sldId id="285" r:id="rId20"/>
    <p:sldId id="276" r:id="rId21"/>
    <p:sldId id="282" r:id="rId22"/>
    <p:sldId id="28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9837" autoAdjust="0"/>
  </p:normalViewPr>
  <p:slideViewPr>
    <p:cSldViewPr>
      <p:cViewPr varScale="1">
        <p:scale>
          <a:sx n="62" d="100"/>
          <a:sy n="62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B85A-5E86-48D8-8A3A-30DE32331C0B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7FF7-658F-4C45-8DC0-275452D8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1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466C-FBAC-421E-9743-57C1D1FC3B94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DFB7-4693-421F-9740-9CEBD70498A1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87C9-C055-424A-B14B-DE52FA79E54B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1205-BBD2-498D-8D1D-925620E27082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7B4D-3390-47A6-A39F-BA3A6D3D730A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F060-7F7C-4975-933F-5F2D4DEADAF9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50C5-3E14-48F8-A8E4-14378C43DD45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59B-D54C-4821-9E8D-0F86AF1F7AA5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551F-DE10-4F70-B9D6-24C09D03A92D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20EA-F81B-41FD-B6A0-CBE1888ECFE1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2F7F-5652-40FF-9F89-CEEBBB1D42FA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E102-B997-467D-88EA-3925A766C7AC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910" y="1556792"/>
            <a:ext cx="6506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for Infrastructure System Resilience Evaluation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8407" y="3255367"/>
            <a:ext cx="4495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Jingjing Kong, Post Doctoral Fellow</a:t>
            </a:r>
          </a:p>
          <a:p>
            <a:pPr algn="ctr"/>
            <a:r>
              <a:rPr lang="en-US" sz="2400" dirty="0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Slobodan P. </a:t>
            </a:r>
            <a:r>
              <a:rPr lang="en-US" sz="2400" dirty="0" err="1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Simonovi</a:t>
            </a:r>
            <a:r>
              <a:rPr lang="sr-Latn-CS" sz="2400" dirty="0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</a:t>
            </a:r>
            <a:r>
              <a:rPr lang="en-US" sz="2400" dirty="0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Professor</a:t>
            </a:r>
          </a:p>
          <a:p>
            <a:r>
              <a:rPr lang="en-US" sz="2400" dirty="0">
                <a:solidFill>
                  <a:srgbClr val="513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669314" y="4653136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13003"/>
                </a:solidFill>
              </a:rPr>
              <a:t>Sep. 28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99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Model of Multi Hazard Resilience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481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Probabilistic Multi Hazard Resilience Metric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55076"/>
              </p:ext>
            </p:extLst>
          </p:nvPr>
        </p:nvGraphicFramePr>
        <p:xfrm>
          <a:off x="2272100" y="5024690"/>
          <a:ext cx="4532148" cy="110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3" imgW="2933700" imgH="698500" progId="Equation.DSMT4">
                  <p:embed/>
                </p:oleObj>
              </mc:Choice>
              <mc:Fallback>
                <p:oleObj name="Equation" r:id="rId3" imgW="29337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00" y="5024690"/>
                        <a:ext cx="4532148" cy="1107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41231"/>
            <a:ext cx="8460432" cy="33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51492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99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Model of Multi Hazard Resilience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42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Restoration Model and Simulation Process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89728"/>
              </p:ext>
            </p:extLst>
          </p:nvPr>
        </p:nvGraphicFramePr>
        <p:xfrm>
          <a:off x="1475656" y="1646729"/>
          <a:ext cx="1656184" cy="47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4" imgW="799753" imgH="215806" progId="Equation.DSMT4">
                  <p:embed/>
                </p:oleObj>
              </mc:Choice>
              <mc:Fallback>
                <p:oleObj name="Equation" r:id="rId4" imgW="799753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646729"/>
                        <a:ext cx="1656184" cy="478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09164"/>
              </p:ext>
            </p:extLst>
          </p:nvPr>
        </p:nvGraphicFramePr>
        <p:xfrm>
          <a:off x="4796198" y="1479805"/>
          <a:ext cx="1648010" cy="91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6" imgW="1079500" imgH="596900" progId="Equation.DSMT4">
                  <p:embed/>
                </p:oleObj>
              </mc:Choice>
              <mc:Fallback>
                <p:oleObj name="Equation" r:id="rId6" imgW="10795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198" y="1479805"/>
                        <a:ext cx="1648010" cy="918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144838" y="1155706"/>
            <a:ext cx="306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Times New Roman" panose="02020603050405020304" pitchFamily="18" charset="0"/>
              </a:rPr>
              <a:t>Restoration Strategy Model     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11" name="内容占位符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0298"/>
            <a:ext cx="8356940" cy="3456384"/>
          </a:xfrm>
        </p:spPr>
      </p:pic>
      <p:sp>
        <p:nvSpPr>
          <p:cNvPr id="14" name="文本框 13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46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GTA Three-layer Energy Infrastructure Network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2576" b="18674"/>
          <a:stretch/>
        </p:blipFill>
        <p:spPr>
          <a:xfrm>
            <a:off x="1331640" y="1474676"/>
            <a:ext cx="7488832" cy="4620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75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337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Interdependence Model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115168" y="1483184"/>
            <a:ext cx="74122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Intra-network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Electric Transmission Network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ML Model</a:t>
            </a:r>
            <a:endParaRPr lang="en-US" altLang="zh-CN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Gas Transmission Network  &amp; Oil Transmission Network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Flow un-redistribution model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zh-CN" sz="2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Inter-network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Gas-fired eclectic plants are supported by the nearest gas stations.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Gas and oil nodes are powered by the nearest electric substations.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25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499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Disaster Scenario: Sequential Hurricane and Flood 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1133915" y="1196752"/>
            <a:ext cx="6004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Hazards: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Hurricane - </a:t>
            </a:r>
            <a:r>
              <a:rPr lang="en-US" dirty="0"/>
              <a:t>120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Flood </a:t>
            </a:r>
            <a:r>
              <a:rPr lang="en-US" dirty="0"/>
              <a:t>&gt; 10 </a:t>
            </a:r>
            <a:r>
              <a:rPr lang="en-US" altLang="zh-CN" dirty="0"/>
              <a:t>feet</a:t>
            </a:r>
            <a:r>
              <a:rPr lang="en-US" dirty="0"/>
              <a:t> (24 hours later) </a:t>
            </a:r>
          </a:p>
          <a:p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2130" b="19551"/>
          <a:stretch/>
        </p:blipFill>
        <p:spPr>
          <a:xfrm>
            <a:off x="1403648" y="2132856"/>
            <a:ext cx="6690569" cy="41044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96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228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 Hazard Impacts  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28672"/>
              </p:ext>
            </p:extLst>
          </p:nvPr>
        </p:nvGraphicFramePr>
        <p:xfrm>
          <a:off x="3994979" y="1488509"/>
          <a:ext cx="5041517" cy="71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" name="Equation" r:id="rId4" imgW="3517900" imgH="469900" progId="Equation.DSMT4">
                  <p:embed/>
                </p:oleObj>
              </mc:Choice>
              <mc:Fallback>
                <p:oleObj name="Equation" r:id="rId4" imgW="35179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979" y="1488509"/>
                        <a:ext cx="5041517" cy="716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71905"/>
              </p:ext>
            </p:extLst>
          </p:nvPr>
        </p:nvGraphicFramePr>
        <p:xfrm>
          <a:off x="4530856" y="2132483"/>
          <a:ext cx="4289616" cy="43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" name="Equation" r:id="rId6" imgW="2336800" imgH="241300" progId="Equation.DSMT4">
                  <p:embed/>
                </p:oleObj>
              </mc:Choice>
              <mc:Fallback>
                <p:oleObj name="Equation" r:id="rId6" imgW="2336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856" y="2132483"/>
                        <a:ext cx="4289616" cy="432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14594"/>
              </p:ext>
            </p:extLst>
          </p:nvPr>
        </p:nvGraphicFramePr>
        <p:xfrm>
          <a:off x="5833376" y="4090799"/>
          <a:ext cx="3059104" cy="3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" name="Equation" r:id="rId8" imgW="1993035" imgH="215806" progId="Equation.DSMT4">
                  <p:embed/>
                </p:oleObj>
              </mc:Choice>
              <mc:Fallback>
                <p:oleObj name="Equation" r:id="rId8" imgW="1993035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376" y="4090799"/>
                        <a:ext cx="3059104" cy="34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256221"/>
              </p:ext>
            </p:extLst>
          </p:nvPr>
        </p:nvGraphicFramePr>
        <p:xfrm>
          <a:off x="4327064" y="4961923"/>
          <a:ext cx="4421400" cy="41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" name="Equation" r:id="rId10" imgW="2057400" imgH="203200" progId="Equation.DSMT4">
                  <p:embed/>
                </p:oleObj>
              </mc:Choice>
              <mc:Fallback>
                <p:oleObj name="Equation" r:id="rId10" imgW="20574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064" y="4961923"/>
                        <a:ext cx="4421400" cy="411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560948"/>
              </p:ext>
            </p:extLst>
          </p:nvPr>
        </p:nvGraphicFramePr>
        <p:xfrm>
          <a:off x="5981548" y="5926476"/>
          <a:ext cx="2694908" cy="59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" name="Equation" r:id="rId12" imgW="1434477" imgH="304668" progId="Equation.DSMT4">
                  <p:embed/>
                </p:oleObj>
              </mc:Choice>
              <mc:Fallback>
                <p:oleObj name="Equation" r:id="rId12" imgW="1434477" imgH="30466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548" y="5926476"/>
                        <a:ext cx="2694908" cy="598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976182" y="1234202"/>
            <a:ext cx="6836178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Direct impacts of Hurricane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Electric substation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Transmission tower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Direct impacts of Flood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Overground facilities </a:t>
            </a:r>
            <a:r>
              <a:rPr lang="en-CA" dirty="0"/>
              <a:t>0.30 (EP), 0.15(TS), 0.40( others). </a:t>
            </a:r>
            <a:endParaRPr lang="en-US" altLang="zh-CN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Underground and under marine  facilities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Direct Impacts of Sequential Hurricane and Flood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CN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Indirect Impacts of Sequential Hurricane and Flood</a:t>
            </a:r>
            <a:endParaRPr lang="zh-CN" altLang="en-US" sz="22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12195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323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 System Resilience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31256" y="2215497"/>
            <a:ext cx="3988815" cy="661225"/>
            <a:chOff x="611560" y="1208737"/>
            <a:chExt cx="3600400" cy="661225"/>
          </a:xfrm>
        </p:grpSpPr>
        <p:sp>
          <p:nvSpPr>
            <p:cNvPr id="4" name="文本框 3"/>
            <p:cNvSpPr txBox="1"/>
            <p:nvPr/>
          </p:nvSpPr>
          <p:spPr>
            <a:xfrm>
              <a:off x="611560" y="1334757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SP</a:t>
              </a:r>
              <a:r>
                <a:rPr lang="en-US" sz="2000" baseline="-25000" dirty="0" err="1"/>
                <a:t>physical</a:t>
              </a:r>
              <a:r>
                <a:rPr lang="en-US" dirty="0"/>
                <a:t>=</a:t>
              </a:r>
            </a:p>
          </p:txBody>
        </p:sp>
        <p:cxnSp>
          <p:nvCxnSpPr>
            <p:cNvPr id="11" name="直接连接符 10"/>
            <p:cNvCxnSpPr>
              <a:stCxn id="4" idx="3"/>
            </p:cNvCxnSpPr>
            <p:nvPr/>
          </p:nvCxnSpPr>
          <p:spPr>
            <a:xfrm>
              <a:off x="1763688" y="1534812"/>
              <a:ext cx="23554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742810" y="1208737"/>
              <a:ext cx="246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Number of Functional  Nodes</a:t>
              </a:r>
              <a:endParaRPr lang="en-US" sz="14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63687" y="1531408"/>
              <a:ext cx="2327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Network Size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5659" y="3702286"/>
            <a:ext cx="3974412" cy="630448"/>
            <a:chOff x="4572000" y="1196752"/>
            <a:chExt cx="3528393" cy="630448"/>
          </a:xfrm>
        </p:grpSpPr>
        <p:sp>
          <p:nvSpPr>
            <p:cNvPr id="20" name="文本框 19"/>
            <p:cNvSpPr txBox="1"/>
            <p:nvPr/>
          </p:nvSpPr>
          <p:spPr>
            <a:xfrm>
              <a:off x="4572000" y="133475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SP</a:t>
              </a:r>
              <a:r>
                <a:rPr lang="en-US" baseline="-25000" dirty="0" err="1"/>
                <a:t>functional</a:t>
              </a:r>
              <a:r>
                <a:rPr lang="en-US" dirty="0"/>
                <a:t>=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652121" y="1522827"/>
              <a:ext cx="23554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631243" y="1196752"/>
              <a:ext cx="2469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Un-impacted Population</a:t>
              </a:r>
              <a:endParaRPr lang="en-US" sz="1400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52120" y="1519423"/>
              <a:ext cx="2327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Population</a:t>
              </a:r>
            </a:p>
          </p:txBody>
        </p:sp>
      </p:grpSp>
      <p:sp>
        <p:nvSpPr>
          <p:cNvPr id="21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71874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4"/>
          <p:cNvSpPr txBox="1"/>
          <p:nvPr/>
        </p:nvSpPr>
        <p:spPr>
          <a:xfrm>
            <a:off x="1196774" y="724634"/>
            <a:ext cx="655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 Damage Level under Sequential Hurricane and Flood </a:t>
            </a:r>
            <a:endParaRPr lang="en-US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62895" cy="526830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724128" y="4902642"/>
            <a:ext cx="504056" cy="182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4850" r="12676" b="6375"/>
          <a:stretch/>
        </p:blipFill>
        <p:spPr>
          <a:xfrm>
            <a:off x="251520" y="1310464"/>
            <a:ext cx="7632848" cy="51428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0540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7925"/>
            <a:ext cx="3114718" cy="273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595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 Hazard Physical Resilience of Infrastructure Networks 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图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51" y="1171787"/>
            <a:ext cx="3111385" cy="272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图片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4052"/>
            <a:ext cx="3125115" cy="270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072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23928" y="2864486"/>
            <a:ext cx="288032" cy="5129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/>
              <a:t>(a)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(b)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(c)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(d)</a:t>
            </a:r>
            <a:endParaRPr lang="en-US" sz="1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668344" y="2852936"/>
            <a:ext cx="288032" cy="5129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/>
              <a:t>(a)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(b)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(c)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(d)</a:t>
            </a:r>
            <a:endParaRPr lang="en-US" sz="1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930278" y="5623974"/>
            <a:ext cx="288032" cy="5129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/>
              <a:t>(a)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(b)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(c)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(d)</a:t>
            </a:r>
            <a:endParaRPr lang="en-US" sz="1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51" y="3944052"/>
            <a:ext cx="3090672" cy="2709047"/>
          </a:xfrm>
          <a:prstGeom prst="rect">
            <a:avLst/>
          </a:prstGeom>
        </p:spPr>
      </p:pic>
      <p:sp>
        <p:nvSpPr>
          <p:cNvPr id="21" name="文本框 10"/>
          <p:cNvSpPr txBox="1"/>
          <p:nvPr/>
        </p:nvSpPr>
        <p:spPr>
          <a:xfrm>
            <a:off x="7644804" y="5622163"/>
            <a:ext cx="288032" cy="5129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900" dirty="0"/>
              <a:t>(a)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(b)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(c)</a:t>
            </a:r>
          </a:p>
          <a:p>
            <a:pPr algn="ctr">
              <a:lnSpc>
                <a:spcPts val="1000"/>
              </a:lnSpc>
            </a:pPr>
            <a:r>
              <a:rPr lang="en-US" sz="900" dirty="0"/>
              <a:t>(d)</a:t>
            </a:r>
            <a:endParaRPr lang="en-US" sz="1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80956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196774" y="724634"/>
            <a:ext cx="711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Infrastructure Function Loss Level under Sequential Hurricane and Flood </a:t>
            </a:r>
            <a:endParaRPr lang="en-US" sz="2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7420"/>
            <a:ext cx="8784976" cy="515236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72000" y="486916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4005" r="16546" b="6655"/>
          <a:stretch/>
        </p:blipFill>
        <p:spPr>
          <a:xfrm>
            <a:off x="219296" y="1340768"/>
            <a:ext cx="7593064" cy="503904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41393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770002" y="1757387"/>
            <a:ext cx="7978462" cy="4047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Project task 6: </a:t>
            </a:r>
            <a:r>
              <a:rPr lang="en-US" altLang="zh-CN" i="1" dirty="0"/>
              <a:t>Tool for mapping resilience of urban regions across Canada for all hazards </a:t>
            </a:r>
            <a:endParaRPr lang="en-US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Objectives</a:t>
            </a:r>
            <a:endParaRPr lang="en-US" altLang="zh-CN" b="1" dirty="0"/>
          </a:p>
          <a:p>
            <a:r>
              <a:rPr lang="en-US" altLang="zh-CN" sz="2200" dirty="0"/>
              <a:t>Development of the interdependent infrastructure system resilience assessment method</a:t>
            </a:r>
          </a:p>
          <a:p>
            <a:r>
              <a:rPr lang="en-US" altLang="zh-CN" sz="2200" dirty="0"/>
              <a:t>Use of resilience for assessment of multi hazard impacts on infrastructure systems</a:t>
            </a:r>
          </a:p>
          <a:p>
            <a:pPr marL="0" indent="0">
              <a:buNone/>
            </a:pPr>
            <a:r>
              <a:rPr lang="en-US" altLang="zh-CN" sz="2200" dirty="0"/>
              <a:t> 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Plan</a:t>
            </a:r>
          </a:p>
          <a:p>
            <a:pPr lvl="0"/>
            <a:r>
              <a:rPr lang="en-US" altLang="zh-CN" sz="2200" dirty="0"/>
              <a:t>Development of interdependent infrastructure system resilience model</a:t>
            </a:r>
          </a:p>
          <a:p>
            <a:pPr lvl="0"/>
            <a:r>
              <a:rPr lang="en-US" altLang="zh-CN" sz="2200" dirty="0"/>
              <a:t>Development of probabilistic multi hazard infrastructure system resilience model </a:t>
            </a:r>
          </a:p>
          <a:p>
            <a:pPr lvl="0"/>
            <a:r>
              <a:rPr lang="en-US" altLang="zh-CN" sz="2200" dirty="0"/>
              <a:t>Case study: Greater Toronto Area (GTA) energy infrastructure system 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971600" y="447055"/>
            <a:ext cx="383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Objectives and Plan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750" y="724634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4"/>
          <p:cNvSpPr txBox="1"/>
          <p:nvPr/>
        </p:nvSpPr>
        <p:spPr>
          <a:xfrm>
            <a:off x="1196774" y="724634"/>
            <a:ext cx="616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 Hazard Functional Resilience of Infrastructure Networks </a:t>
            </a:r>
            <a:endParaRPr lang="en-US" sz="2000" dirty="0"/>
          </a:p>
        </p:txBody>
      </p:sp>
      <p:pic>
        <p:nvPicPr>
          <p:cNvPr id="15" name="图片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24" y="1263891"/>
            <a:ext cx="5561140" cy="50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2080" y="4581128"/>
            <a:ext cx="50405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64008" tIns="0" rIns="4572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F-(a)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F-(b)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F-(c)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F-(d)</a:t>
            </a:r>
            <a:endParaRPr lang="en-US" sz="1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156176" y="4581872"/>
            <a:ext cx="50405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64008" tIns="0" rIns="4572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P-(a)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P-(b)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P-(c)</a:t>
            </a:r>
          </a:p>
          <a:p>
            <a:pPr algn="ctr">
              <a:lnSpc>
                <a:spcPct val="150000"/>
              </a:lnSpc>
            </a:pPr>
            <a:r>
              <a:rPr lang="en-US" sz="900" dirty="0"/>
              <a:t>P-(d)</a:t>
            </a:r>
            <a:endParaRPr lang="en-US" sz="1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30237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361684"/>
            <a:ext cx="586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Study: GTA Energy Infrastructure System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96774" y="724634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87624" y="1373197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>
                <a:latin typeface="Arial" panose="020B0604020202020204" pitchFamily="34" charset="0"/>
                <a:ea typeface="宋体" panose="02010600030101010101" pitchFamily="2" charset="-122"/>
              </a:rPr>
              <a:t>Multi hazard resilience is not the simple sum of single hazard resilience, and is bigger or smaller than the sum of single hazards resilience.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sz="2000" dirty="0">
                <a:latin typeface="Arial" panose="020B0604020202020204" pitchFamily="34" charset="0"/>
                <a:ea typeface="宋体" panose="02010600030101010101" pitchFamily="2" charset="-122"/>
              </a:rPr>
              <a:t>Interaction of multi hazard impacts is the key point in resilience assessment.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ea typeface="宋体" panose="02010600030101010101" pitchFamily="2" charset="-122"/>
              </a:rPr>
              <a:t>Multi hazards’ joint impacts, conditional impacts and combination of them are different from the diverse  multi hazard spatial and temporal relations.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ea typeface="宋体" panose="02010600030101010101" pitchFamily="2" charset="-122"/>
              </a:rPr>
              <a:t>Cascading failure and cascading recovery make the resilience evaluation more complicated.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ea typeface="宋体" panose="02010600030101010101" pitchFamily="2" charset="-122"/>
              </a:rPr>
              <a:t>Functional resilience is always higher than the physical resilience.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ea typeface="宋体" panose="02010600030101010101" pitchFamily="2" charset="-122"/>
              </a:rPr>
              <a:t>Addition of hazard occurrence probabilities and economic loss can modify cumulative resilience into risk value.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3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45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87624" y="40466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Outcomes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1259632" y="1373197"/>
            <a:ext cx="73448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Journal Papers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altLang="zh-CN" dirty="0"/>
              <a:t>Kong, J., and S. P. Simonovic (2016), </a:t>
            </a:r>
            <a:r>
              <a:rPr lang="en-US" altLang="zh-CN" dirty="0"/>
              <a:t>An Original Model of Infrastructure System Resilience, </a:t>
            </a:r>
            <a:r>
              <a:rPr lang="en-US" altLang="zh-CN" i="1" dirty="0"/>
              <a:t>Reliability Engineering and System Safety</a:t>
            </a:r>
            <a:r>
              <a:rPr lang="en-US" altLang="zh-CN" dirty="0"/>
              <a:t>, under review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altLang="zh-CN" dirty="0"/>
              <a:t>Kong, J., and S. P. Simonovic (2016), </a:t>
            </a:r>
            <a:r>
              <a:rPr lang="en-US" altLang="zh-CN" dirty="0"/>
              <a:t>Probabilistic multi hazards resilience model of interdependent infrastructure system,  </a:t>
            </a:r>
            <a:r>
              <a:rPr lang="en-US" altLang="zh-CN" i="1" dirty="0"/>
              <a:t>Risk Analysis, </a:t>
            </a:r>
            <a:r>
              <a:rPr lang="en-US" altLang="zh-CN" dirty="0"/>
              <a:t>in preparation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dirty="0"/>
              <a:t>Kong, J., and S. P. Simonovic (2016), </a:t>
            </a:r>
            <a:r>
              <a:rPr lang="en-US" dirty="0"/>
              <a:t>Multi hazards resilience of Great Toronto Area energy infrastructure system, </a:t>
            </a:r>
            <a:r>
              <a:rPr lang="en-US" i="1" dirty="0"/>
              <a:t>Risk Analysis, </a:t>
            </a:r>
            <a:r>
              <a:rPr lang="en-US" dirty="0"/>
              <a:t>in preparation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b="1" dirty="0"/>
              <a:t>Conference Paper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dirty="0"/>
              <a:t>Kong, J., and S. P. Simonovic (2016), “An original model of infrastructure system resilience”, </a:t>
            </a:r>
            <a:r>
              <a:rPr lang="en-CA" i="1" dirty="0"/>
              <a:t>Proceedings, CSCE Annual Meeting: Resilient Infrastructure, </a:t>
            </a:r>
            <a:r>
              <a:rPr lang="en-CA" dirty="0"/>
              <a:t>NDM515-1 – NDM515-10, June 1-4, London, Canada.</a:t>
            </a:r>
            <a:endParaRPr lang="en-US" b="1" dirty="0"/>
          </a:p>
        </p:txBody>
      </p:sp>
      <p:sp>
        <p:nvSpPr>
          <p:cNvPr id="17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10440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3"/>
          <p:cNvSpPr txBox="1"/>
          <p:nvPr/>
        </p:nvSpPr>
        <p:spPr>
          <a:xfrm>
            <a:off x="2742525" y="2611405"/>
            <a:ext cx="365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9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61684"/>
            <a:ext cx="704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Model of Infrastructure System Resilience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0750" y="724634"/>
            <a:ext cx="3158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Infrastructure System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03627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429" y="4572088"/>
            <a:ext cx="272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Street network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95077" y="3438716"/>
            <a:ext cx="29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Water supply network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7781" y="2406269"/>
            <a:ext cx="272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Power grid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13191" y="1349596"/>
            <a:ext cx="30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Information network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334" y="1345127"/>
            <a:ext cx="4293962" cy="446013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20742" y="5662409"/>
            <a:ext cx="6291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Multi-layer Infrastructure Network</a:t>
            </a:r>
            <a:endParaRPr lang="zh-CN" altLang="en-US" sz="2200" b="1" dirty="0"/>
          </a:p>
        </p:txBody>
      </p:sp>
      <p:sp>
        <p:nvSpPr>
          <p:cNvPr id="17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980750" y="724634"/>
            <a:ext cx="3610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altLang="zh-CN" sz="2000" dirty="0"/>
              <a:t>nter-Network Interdependences</a:t>
            </a:r>
            <a:endParaRPr lang="en-US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048672" cy="445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3"/>
          <p:cNvSpPr txBox="1"/>
          <p:nvPr/>
        </p:nvSpPr>
        <p:spPr>
          <a:xfrm>
            <a:off x="971600" y="361684"/>
            <a:ext cx="704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Model of Infrastructure System Resilience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980750" y="724634"/>
            <a:ext cx="358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Infrastructure System Resilience</a:t>
            </a:r>
          </a:p>
        </p:txBody>
      </p:sp>
      <p:sp>
        <p:nvSpPr>
          <p:cNvPr id="12" name="加号 11"/>
          <p:cNvSpPr/>
          <p:nvPr/>
        </p:nvSpPr>
        <p:spPr>
          <a:xfrm>
            <a:off x="4393825" y="5553163"/>
            <a:ext cx="287667" cy="313310"/>
          </a:xfrm>
          <a:prstGeom prst="mathPlus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"/>
          <p:cNvSpPr txBox="1"/>
          <p:nvPr/>
        </p:nvSpPr>
        <p:spPr>
          <a:xfrm>
            <a:off x="971600" y="361684"/>
            <a:ext cx="704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Model of Infrastructure System Resilience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6098" y="1430370"/>
            <a:ext cx="7472937" cy="4552289"/>
            <a:chOff x="1116098" y="1430370"/>
            <a:chExt cx="7472937" cy="4552289"/>
          </a:xfrm>
        </p:grpSpPr>
        <p:pic>
          <p:nvPicPr>
            <p:cNvPr id="8" name="Picture 3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98" y="1430370"/>
              <a:ext cx="7472937" cy="4552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339752" y="2791961"/>
              <a:ext cx="1023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Redundancy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2002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980750" y="724634"/>
            <a:ext cx="1787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Numerical Test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11313"/>
            <a:ext cx="4896544" cy="495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"/>
          <p:cNvSpPr txBox="1"/>
          <p:nvPr/>
        </p:nvSpPr>
        <p:spPr>
          <a:xfrm>
            <a:off x="971600" y="361684"/>
            <a:ext cx="704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Model of Infrastructure System Resilience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08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980750" y="724634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Results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031454" y="1408011"/>
            <a:ext cx="5397802" cy="4541269"/>
            <a:chOff x="4876800" y="593651"/>
            <a:chExt cx="7315200" cy="62643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06" y="593651"/>
              <a:ext cx="3657600" cy="303596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593652"/>
              <a:ext cx="3657600" cy="30359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822037"/>
              <a:ext cx="3657600" cy="303596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0" y="3822037"/>
              <a:ext cx="3657600" cy="3035963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1" y="1371314"/>
            <a:ext cx="5660526" cy="469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3"/>
          <p:cNvSpPr txBox="1"/>
          <p:nvPr/>
        </p:nvSpPr>
        <p:spPr>
          <a:xfrm>
            <a:off x="971600" y="361684"/>
            <a:ext cx="704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 Model of Infrastructure System Resilience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1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71600" y="361684"/>
            <a:ext cx="590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Model of Multi Hazard Resilience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980750" y="724634"/>
            <a:ext cx="2645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 Hazard Relations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5214" y="1340768"/>
            <a:ext cx="8511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Single impacts; Joint impacts; Conditional impacts; Combination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1015" y="2035126"/>
            <a:ext cx="542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Temporal relations of two hazards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t="-361" r="80819"/>
          <a:stretch/>
        </p:blipFill>
        <p:spPr>
          <a:xfrm>
            <a:off x="467544" y="2520763"/>
            <a:ext cx="1431842" cy="7975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80585"/>
          <a:stretch/>
        </p:blipFill>
        <p:spPr>
          <a:xfrm>
            <a:off x="7080903" y="2537632"/>
            <a:ext cx="1443604" cy="7915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l="20705" r="60137"/>
          <a:stretch/>
        </p:blipFill>
        <p:spPr>
          <a:xfrm>
            <a:off x="2123728" y="2531766"/>
            <a:ext cx="1440803" cy="8006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/>
          <a:srcRect l="40544" r="40604"/>
          <a:stretch/>
        </p:blipFill>
        <p:spPr>
          <a:xfrm>
            <a:off x="3788873" y="2523565"/>
            <a:ext cx="1403197" cy="7923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60446" r="20251"/>
          <a:stretch/>
        </p:blipFill>
        <p:spPr>
          <a:xfrm>
            <a:off x="5416412" y="2534964"/>
            <a:ext cx="1440149" cy="79424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97646" y="3335022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(T-a) </a:t>
            </a:r>
            <a:endParaRPr lang="en-US" dirty="0"/>
          </a:p>
        </p:txBody>
      </p:sp>
      <p:sp>
        <p:nvSpPr>
          <p:cNvPr id="26" name="矩形 25"/>
          <p:cNvSpPr/>
          <p:nvPr/>
        </p:nvSpPr>
        <p:spPr>
          <a:xfrm>
            <a:off x="2425184" y="3320507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(T-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27" name="矩形 26"/>
          <p:cNvSpPr/>
          <p:nvPr/>
        </p:nvSpPr>
        <p:spPr>
          <a:xfrm>
            <a:off x="4090329" y="3335022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(T-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28" name="矩形 27"/>
          <p:cNvSpPr/>
          <p:nvPr/>
        </p:nvSpPr>
        <p:spPr>
          <a:xfrm>
            <a:off x="5740526" y="3347700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(T-</a:t>
            </a:r>
            <a:r>
              <a:rPr lang="en-US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29" name="矩形 28"/>
          <p:cNvSpPr/>
          <p:nvPr/>
        </p:nvSpPr>
        <p:spPr>
          <a:xfrm>
            <a:off x="7457926" y="3347700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(T-</a:t>
            </a:r>
            <a:r>
              <a:rPr lang="en-US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09190" y="3820978"/>
            <a:ext cx="4027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Spatial relations of two hazards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7646" y="548859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(S-a) </a:t>
            </a:r>
            <a:endParaRPr lang="en-US" dirty="0"/>
          </a:p>
        </p:txBody>
      </p:sp>
      <p:sp>
        <p:nvSpPr>
          <p:cNvPr id="36" name="矩形 35"/>
          <p:cNvSpPr/>
          <p:nvPr/>
        </p:nvSpPr>
        <p:spPr>
          <a:xfrm>
            <a:off x="3025770" y="550794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(S-b) </a:t>
            </a:r>
            <a:endParaRPr lang="en-US" dirty="0"/>
          </a:p>
        </p:txBody>
      </p:sp>
      <p:sp>
        <p:nvSpPr>
          <p:cNvPr id="37" name="矩形 36"/>
          <p:cNvSpPr/>
          <p:nvPr/>
        </p:nvSpPr>
        <p:spPr>
          <a:xfrm>
            <a:off x="4991603" y="550794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(S-c) </a:t>
            </a:r>
            <a:endParaRPr lang="en-US" dirty="0"/>
          </a:p>
        </p:txBody>
      </p:sp>
      <p:sp>
        <p:nvSpPr>
          <p:cNvPr id="38" name="矩形 37"/>
          <p:cNvSpPr/>
          <p:nvPr/>
        </p:nvSpPr>
        <p:spPr>
          <a:xfrm>
            <a:off x="7086122" y="550794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(S-d)</a:t>
            </a:r>
            <a:endParaRPr lang="en-US" altLang="en-US" sz="24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r="25640"/>
          <a:stretch/>
        </p:blipFill>
        <p:spPr>
          <a:xfrm>
            <a:off x="4839210" y="4263006"/>
            <a:ext cx="1466865" cy="111923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6"/>
          <a:stretch/>
        </p:blipFill>
        <p:spPr>
          <a:xfrm>
            <a:off x="467544" y="4288352"/>
            <a:ext cx="1478375" cy="111923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50768"/>
          <a:stretch/>
        </p:blipFill>
        <p:spPr>
          <a:xfrm>
            <a:off x="2662353" y="4314114"/>
            <a:ext cx="1488580" cy="11192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0"/>
          <a:stretch/>
        </p:blipFill>
        <p:spPr>
          <a:xfrm>
            <a:off x="6994352" y="4266629"/>
            <a:ext cx="1478741" cy="1119238"/>
          </a:xfrm>
          <a:prstGeom prst="rect">
            <a:avLst/>
          </a:prstGeom>
        </p:spPr>
      </p:pic>
      <p:sp>
        <p:nvSpPr>
          <p:cNvPr id="31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0371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971600" y="361684"/>
            <a:ext cx="599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Model of Multi Hazard Resilience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980750" y="724634"/>
            <a:ext cx="491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Analysis Framework of Multi Hazards Impacts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83348"/>
              </p:ext>
            </p:extLst>
          </p:nvPr>
        </p:nvGraphicFramePr>
        <p:xfrm>
          <a:off x="356582" y="5027206"/>
          <a:ext cx="42926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3009600" imgH="520560" progId="Equation.DSMT4">
                  <p:embed/>
                </p:oleObj>
              </mc:Choice>
              <mc:Fallback>
                <p:oleObj name="Equation" r:id="rId3" imgW="300960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82" y="5027206"/>
                        <a:ext cx="4292600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788024" y="1406263"/>
            <a:ext cx="38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ea typeface="宋体" panose="02010600030101010101" pitchFamily="2" charset="-122"/>
              </a:rPr>
              <a:t>Indirect damage probability  </a:t>
            </a:r>
            <a:endParaRPr lang="en-US" dirty="0"/>
          </a:p>
        </p:txBody>
      </p:sp>
      <p:sp>
        <p:nvSpPr>
          <p:cNvPr id="12" name="TextBox 10"/>
          <p:cNvSpPr txBox="1"/>
          <p:nvPr/>
        </p:nvSpPr>
        <p:spPr>
          <a:xfrm>
            <a:off x="6937972" y="6237312"/>
            <a:ext cx="202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Infrastructure System Resilience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Kong and </a:t>
            </a:r>
            <a:r>
              <a:rPr lang="en-US" sz="1100" dirty="0" err="1">
                <a:solidFill>
                  <a:srgbClr val="0070C0"/>
                </a:solidFill>
              </a:rPr>
              <a:t>Simonovi</a:t>
            </a:r>
            <a:r>
              <a:rPr lang="sr-Latn-CS" sz="1100" dirty="0">
                <a:solidFill>
                  <a:srgbClr val="0070C0"/>
                </a:solidFill>
              </a:rPr>
              <a:t>ć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824" y="1406263"/>
            <a:ext cx="431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ea typeface="宋体" panose="02010600030101010101" pitchFamily="2" charset="-122"/>
              </a:rPr>
              <a:t>Direct damage probability  </a:t>
            </a:r>
            <a:endParaRPr 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1" y="1916832"/>
            <a:ext cx="3882183" cy="253171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73932" y="4568600"/>
            <a:ext cx="3114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atin typeface="Arial" panose="020B0604020202020204" pitchFamily="34" charset="0"/>
                <a:ea typeface="宋体" panose="02010600030101010101" pitchFamily="2" charset="-122"/>
              </a:rPr>
              <a:t>Multi hazards evolution process </a:t>
            </a:r>
            <a:endParaRPr 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4788024" y="1810265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Intra-network Interdependence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Sector specific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Inter-network Interdependence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Topology- based method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Flow-based method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Indirect damage probability  </a:t>
            </a:r>
            <a:endParaRPr lang="zh-CN" altLang="en-US" sz="2000" b="1" dirty="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16338"/>
              </p:ext>
            </p:extLst>
          </p:nvPr>
        </p:nvGraphicFramePr>
        <p:xfrm>
          <a:off x="5026025" y="4067175"/>
          <a:ext cx="3349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6" imgW="1663560" imgH="304560" progId="Equation.DSMT4">
                  <p:embed/>
                </p:oleObj>
              </mc:Choice>
              <mc:Fallback>
                <p:oleObj name="Equation" r:id="rId6" imgW="1663560" imgH="30456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4067175"/>
                        <a:ext cx="3349625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417" y="4939676"/>
            <a:ext cx="1887950" cy="116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4644008" y="1268760"/>
            <a:ext cx="5174" cy="50405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272934" y="1268760"/>
            <a:ext cx="3762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44008" y="6309320"/>
            <a:ext cx="3762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-108520" y="6597352"/>
            <a:ext cx="296404" cy="37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23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1036</Words>
  <Application>Microsoft Office PowerPoint</Application>
  <PresentationFormat>全屏显示(4:3)</PresentationFormat>
  <Paragraphs>243</Paragraphs>
  <Slides>23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Courier New</vt:lpstr>
      <vt:lpstr>Times New Roman</vt:lpstr>
      <vt:lpstr>Wingdings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Nikolic</dc:creator>
  <cp:lastModifiedBy>Joyce</cp:lastModifiedBy>
  <cp:revision>106</cp:revision>
  <dcterms:created xsi:type="dcterms:W3CDTF">2011-05-02T21:53:29Z</dcterms:created>
  <dcterms:modified xsi:type="dcterms:W3CDTF">2016-09-27T17:40:12Z</dcterms:modified>
</cp:coreProperties>
</file>